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3" d="100"/>
          <a:sy n="73"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126745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3148378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1263515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3532754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73914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2225370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2081210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1300267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400884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4008314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614160F-F3B9-49FD-BDB8-E80B81FB5A93}" type="datetimeFigureOut">
              <a:rPr kumimoji="1" lang="ja-JP" altLang="en-US" smtClean="0"/>
              <a:t>2026/6/2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332068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4160F-F3B9-49FD-BDB8-E80B81FB5A93}" type="datetimeFigureOut">
              <a:rPr kumimoji="1" lang="ja-JP" altLang="en-US" smtClean="0"/>
              <a:t>2026/6/2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61ECFD-0785-413E-B12A-0054EE610A68}" type="slidenum">
              <a:rPr kumimoji="1" lang="ja-JP" altLang="en-US" smtClean="0"/>
              <a:t>‹#›</a:t>
            </a:fld>
            <a:endParaRPr kumimoji="1" lang="ja-JP" altLang="en-US"/>
          </a:p>
        </p:txBody>
      </p:sp>
    </p:spTree>
    <p:extLst>
      <p:ext uri="{BB962C8B-B14F-4D97-AF65-F5344CB8AC3E}">
        <p14:creationId xmlns:p14="http://schemas.microsoft.com/office/powerpoint/2010/main" val="24684861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50296" y="176107"/>
            <a:ext cx="4560712" cy="307777"/>
          </a:xfrm>
          <a:prstGeom prst="rect">
            <a:avLst/>
          </a:prstGeom>
          <a:noFill/>
        </p:spPr>
        <p:txBody>
          <a:bodyPr wrap="square" rtlCol="0">
            <a:spAutoFit/>
          </a:bodyPr>
          <a:lstStyle/>
          <a:p>
            <a:r>
              <a:rPr lang="en-US" altLang="ja-JP" sz="1400" b="1" dirty="0">
                <a:latin typeface="HG丸ｺﾞｼｯｸM-PRO" panose="020F0600000000000000" pitchFamily="50" charset="-128"/>
                <a:ea typeface="HG丸ｺﾞｼｯｸM-PRO" panose="020F0600000000000000" pitchFamily="50" charset="-128"/>
              </a:rPr>
              <a:t>2025</a:t>
            </a:r>
            <a:r>
              <a:rPr lang="ja-JP" altLang="en-US" sz="1400" b="1" dirty="0">
                <a:latin typeface="HG丸ｺﾞｼｯｸM-PRO" panose="020F0600000000000000" pitchFamily="50" charset="-128"/>
                <a:ea typeface="HG丸ｺﾞｼｯｸM-PRO" panose="020F0600000000000000" pitchFamily="50" charset="-128"/>
              </a:rPr>
              <a:t>年度北海道江差観光みらい機構実績報告概要</a:t>
            </a:r>
            <a:endParaRPr lang="en-US" altLang="ja-JP" sz="1400" b="1" dirty="0">
              <a:latin typeface="HG丸ｺﾞｼｯｸM-PRO" panose="020F0600000000000000" pitchFamily="50" charset="-128"/>
              <a:ea typeface="HG丸ｺﾞｼｯｸM-PRO" panose="020F0600000000000000" pitchFamily="50" charset="-128"/>
            </a:endParaRPr>
          </a:p>
        </p:txBody>
      </p:sp>
      <p:sp>
        <p:nvSpPr>
          <p:cNvPr id="8" name="テキスト ボックス 7"/>
          <p:cNvSpPr txBox="1"/>
          <p:nvPr/>
        </p:nvSpPr>
        <p:spPr>
          <a:xfrm>
            <a:off x="767644" y="450827"/>
            <a:ext cx="3183467" cy="307777"/>
          </a:xfrm>
          <a:prstGeom prst="rect">
            <a:avLst/>
          </a:prstGeom>
          <a:noFill/>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a:t>
            </a:r>
            <a:r>
              <a:rPr lang="en-US" altLang="ja-JP" sz="1400" b="1" dirty="0">
                <a:latin typeface="HG丸ｺﾞｼｯｸM-PRO" panose="020F0600000000000000" pitchFamily="50" charset="-128"/>
                <a:ea typeface="HG丸ｺﾞｼｯｸM-PRO" panose="020F0600000000000000" pitchFamily="50" charset="-128"/>
              </a:rPr>
              <a:t>2025</a:t>
            </a:r>
            <a:r>
              <a:rPr lang="ja-JP" altLang="en-US" sz="1400" b="1" dirty="0">
                <a:latin typeface="HG丸ｺﾞｼｯｸM-PRO" panose="020F0600000000000000" pitchFamily="50" charset="-128"/>
                <a:ea typeface="HG丸ｺﾞｼｯｸM-PRO" panose="020F0600000000000000" pitchFamily="50" charset="-128"/>
              </a:rPr>
              <a:t>年度活動目標に係る実績）</a:t>
            </a:r>
            <a:endParaRPr lang="ja-JP" altLang="en-US" sz="1400" dirty="0">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146124" y="784943"/>
            <a:ext cx="5652793" cy="1323439"/>
          </a:xfrm>
          <a:prstGeom prst="rect">
            <a:avLst/>
          </a:prstGeom>
          <a:noFill/>
        </p:spPr>
        <p:txBody>
          <a:bodyPr wrap="square" rtlCol="0">
            <a:spAutoFit/>
          </a:bodyPr>
          <a:lstStyle/>
          <a:p>
            <a:r>
              <a:rPr lang="en-US" altLang="ja-JP" sz="1200" b="1" u="sng" dirty="0"/>
              <a:t>◇</a:t>
            </a:r>
            <a:r>
              <a:rPr lang="ja-JP" altLang="ja-JP" sz="1200" b="1" u="sng" dirty="0"/>
              <a:t>基本方針１　地域ブランド力の強化と日本遺産地域活性化計画との連動</a:t>
            </a:r>
            <a:endParaRPr lang="ja-JP" altLang="ja-JP" sz="1200" dirty="0"/>
          </a:p>
          <a:p>
            <a:endParaRPr lang="en-US" altLang="ja-JP" sz="800" dirty="0"/>
          </a:p>
          <a:p>
            <a:r>
              <a:rPr lang="ja-JP" altLang="en-US" sz="1200" dirty="0"/>
              <a:t>　</a:t>
            </a:r>
            <a:r>
              <a:rPr lang="ja-JP" altLang="ja-JP" sz="1200" i="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課題１　町民の参加意識の醸成　⇒　</a:t>
            </a:r>
            <a:r>
              <a:rPr lang="ja-JP" altLang="ja-JP" sz="1200" i="1" u="sng"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「江差を磨く</a:t>
            </a:r>
            <a:r>
              <a:rPr lang="ja-JP" altLang="ja-JP" sz="1200" i="1" u="sng" dirty="0" smtClean="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a:t>
            </a:r>
            <a:endParaRPr lang="en-US" altLang="ja-JP" sz="1200" i="1" u="sng" dirty="0" smtClean="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a:p>
            <a:endParaRPr lang="en-US" altLang="ja-JP" sz="1200" dirty="0">
              <a:latin typeface="BIZ UDゴシック" panose="020B0400000000000000" pitchFamily="49" charset="-128"/>
              <a:ea typeface="BIZ UDゴシック" panose="020B0400000000000000" pitchFamily="49" charset="-128"/>
            </a:endParaRPr>
          </a:p>
          <a:p>
            <a:r>
              <a:rPr lang="ja-JP" altLang="en-US" sz="1200" dirty="0">
                <a:latin typeface="BIZ UDゴシック" panose="020B0400000000000000" pitchFamily="49" charset="-128"/>
                <a:ea typeface="BIZ UDゴシック" panose="020B0400000000000000" pitchFamily="49" charset="-128"/>
              </a:rPr>
              <a:t>　　</a:t>
            </a:r>
            <a:r>
              <a:rPr lang="ja-JP" altLang="ja-JP" sz="1200" dirty="0">
                <a:latin typeface="BIZ UDゴシック" panose="020B0400000000000000" pitchFamily="49" charset="-128"/>
                <a:ea typeface="BIZ UDゴシック" panose="020B0400000000000000" pitchFamily="49" charset="-128"/>
              </a:rPr>
              <a:t>１）ＤＭＯ組織運営による地域経済への波及</a:t>
            </a:r>
            <a:endParaRPr lang="en-US" altLang="ja-JP" sz="1200" dirty="0">
              <a:latin typeface="BIZ UDゴシック" panose="020B0400000000000000" pitchFamily="49" charset="-128"/>
              <a:ea typeface="BIZ UDゴシック" panose="020B0400000000000000" pitchFamily="49" charset="-128"/>
            </a:endParaRPr>
          </a:p>
          <a:p>
            <a:r>
              <a:rPr lang="ja-JP" altLang="en-US" sz="1200" dirty="0">
                <a:latin typeface="BIZ UDゴシック" panose="020B0400000000000000" pitchFamily="49" charset="-128"/>
                <a:ea typeface="BIZ UDゴシック" panose="020B0400000000000000" pitchFamily="49" charset="-128"/>
              </a:rPr>
              <a:t>　　</a:t>
            </a:r>
            <a:r>
              <a:rPr lang="ja-JP" altLang="ja-JP" sz="1200" dirty="0">
                <a:latin typeface="BIZ UDゴシック" panose="020B0400000000000000" pitchFamily="49" charset="-128"/>
                <a:ea typeface="BIZ UDゴシック" panose="020B0400000000000000" pitchFamily="49" charset="-128"/>
              </a:rPr>
              <a:t>２）観光庁等の補助金を活用した事業の展開による町民の巻き込みと</a:t>
            </a:r>
            <a:r>
              <a:rPr lang="ja-JP" altLang="ja-JP" sz="1200" dirty="0" smtClean="0">
                <a:latin typeface="BIZ UDゴシック" panose="020B0400000000000000" pitchFamily="49" charset="-128"/>
                <a:ea typeface="BIZ UDゴシック" panose="020B0400000000000000" pitchFamily="49" charset="-128"/>
              </a:rPr>
              <a:t>観光</a:t>
            </a:r>
            <a:endParaRPr lang="en-US" altLang="ja-JP" sz="1200" dirty="0" smtClean="0">
              <a:latin typeface="BIZ UDゴシック" panose="020B0400000000000000" pitchFamily="49" charset="-128"/>
              <a:ea typeface="BIZ UDゴシック" panose="020B0400000000000000" pitchFamily="49" charset="-128"/>
            </a:endParaRP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コンテンツづくり</a:t>
            </a:r>
            <a:endParaRPr lang="ja-JP" altLang="en-US" sz="1200" dirty="0">
              <a:latin typeface="BIZ UDゴシック" panose="020B0400000000000000" pitchFamily="49" charset="-128"/>
              <a:ea typeface="BIZ UDゴシック" panose="020B0400000000000000" pitchFamily="49" charset="-128"/>
            </a:endParaRPr>
          </a:p>
        </p:txBody>
      </p:sp>
      <p:sp>
        <p:nvSpPr>
          <p:cNvPr id="6" name="テキスト ボックス 3"/>
          <p:cNvSpPr txBox="1"/>
          <p:nvPr/>
        </p:nvSpPr>
        <p:spPr>
          <a:xfrm>
            <a:off x="116718" y="2238550"/>
            <a:ext cx="5378156" cy="165163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altLang="ja-JP" sz="1050" kern="100" dirty="0">
                <a:ea typeface="HG丸ｺﾞｼｯｸM-PRO" panose="020F0600000000000000" pitchFamily="50" charset="-128"/>
                <a:cs typeface="Times New Roman" panose="02020603050405020304" pitchFamily="18" charset="0"/>
              </a:rPr>
              <a:t>【</a:t>
            </a:r>
            <a:r>
              <a:rPr lang="ja-JP" altLang="en-US" sz="1050" kern="100" dirty="0">
                <a:ea typeface="HG丸ｺﾞｼｯｸM-PRO" panose="020F0600000000000000" pitchFamily="50" charset="-128"/>
                <a:cs typeface="Times New Roman" panose="02020603050405020304" pitchFamily="18" charset="0"/>
              </a:rPr>
              <a:t>課題１：</a:t>
            </a:r>
            <a:r>
              <a:rPr lang="en-US" sz="1050" kern="100" dirty="0">
                <a:ea typeface="HG丸ｺﾞｼｯｸM-PRO" panose="020F0600000000000000" pitchFamily="50" charset="-128"/>
                <a:cs typeface="Times New Roman" panose="02020603050405020304" pitchFamily="18" charset="0"/>
              </a:rPr>
              <a:t>2025</a:t>
            </a:r>
            <a:r>
              <a:rPr lang="ja-JP" altLang="en-US" sz="1050" kern="100" dirty="0">
                <a:ea typeface="HG丸ｺﾞｼｯｸM-PRO" panose="020F0600000000000000" pitchFamily="50" charset="-128"/>
                <a:cs typeface="Times New Roman" panose="02020603050405020304" pitchFamily="18" charset="0"/>
              </a:rPr>
              <a:t>年度活動目標</a:t>
            </a:r>
            <a:r>
              <a:rPr lang="en-US" altLang="ja-JP" sz="1050" kern="100" dirty="0">
                <a:ea typeface="HG丸ｺﾞｼｯｸM-PRO" panose="020F0600000000000000" pitchFamily="50" charset="-128"/>
                <a:cs typeface="Times New Roman" panose="02020603050405020304" pitchFamily="18" charset="0"/>
              </a:rPr>
              <a:t>】</a:t>
            </a:r>
            <a:endParaRPr lang="ja-JP" altLang="en-US" sz="1050" kern="100" dirty="0">
              <a:ea typeface="ＭＳ 明朝" panose="02020609040205080304" pitchFamily="17" charset="-128"/>
              <a:cs typeface="Times New Roman" panose="02020603050405020304" pitchFamily="18" charset="0"/>
            </a:endParaRPr>
          </a:p>
          <a:p>
            <a:pPr marL="133350" indent="-133350" algn="just">
              <a:lnSpc>
                <a:spcPts val="1500"/>
              </a:lnSpc>
            </a:pPr>
            <a:r>
              <a:rPr lang="en-US" sz="1050" kern="100" dirty="0">
                <a:latin typeface="HG丸ｺﾞｼｯｸM-PRO" panose="020F0600000000000000" pitchFamily="50" charset="-128"/>
                <a:ea typeface="ＭＳ 明朝" panose="02020609040205080304" pitchFamily="17" charset="-128"/>
                <a:cs typeface="Times New Roman" panose="02020603050405020304" pitchFamily="18" charset="0"/>
              </a:rPr>
              <a:t>(1)</a:t>
            </a:r>
            <a:r>
              <a:rPr lang="ja-JP" altLang="en-US" sz="1050" kern="100" dirty="0">
                <a:ea typeface="HG丸ｺﾞｼｯｸM-PRO" panose="020F0600000000000000" pitchFamily="50" charset="-128"/>
                <a:cs typeface="Times New Roman" panose="02020603050405020304" pitchFamily="18" charset="0"/>
              </a:rPr>
              <a:t>イベントや海の家開始の情報提供のほか、機構の取り組みについて、町広報誌や自社</a:t>
            </a:r>
            <a:r>
              <a:rPr lang="en-US" sz="1050" kern="100" dirty="0">
                <a:ea typeface="HG丸ｺﾞｼｯｸM-PRO" panose="020F0600000000000000" pitchFamily="50" charset="-128"/>
                <a:cs typeface="Times New Roman" panose="02020603050405020304" pitchFamily="18" charset="0"/>
              </a:rPr>
              <a:t>HP</a:t>
            </a:r>
            <a:r>
              <a:rPr lang="ja-JP" altLang="en-US" sz="1050" kern="100" dirty="0">
                <a:ea typeface="HG丸ｺﾞｼｯｸM-PRO" panose="020F0600000000000000" pitchFamily="50" charset="-128"/>
                <a:cs typeface="Times New Roman" panose="02020603050405020304" pitchFamily="18" charset="0"/>
              </a:rPr>
              <a:t>を活用して</a:t>
            </a:r>
            <a:r>
              <a:rPr lang="en-US" sz="1050" kern="100" dirty="0">
                <a:ea typeface="HG丸ｺﾞｼｯｸM-PRO" panose="020F0600000000000000" pitchFamily="50" charset="-128"/>
                <a:cs typeface="Times New Roman" panose="02020603050405020304" pitchFamily="18" charset="0"/>
              </a:rPr>
              <a:t>PR</a:t>
            </a:r>
            <a:r>
              <a:rPr lang="ja-JP" altLang="en-US" sz="1050" kern="100" dirty="0">
                <a:ea typeface="HG丸ｺﾞｼｯｸM-PRO" panose="020F0600000000000000" pitchFamily="50" charset="-128"/>
                <a:cs typeface="Times New Roman" panose="02020603050405020304" pitchFamily="18" charset="0"/>
              </a:rPr>
              <a:t>します。</a:t>
            </a:r>
            <a:endParaRPr lang="ja-JP" altLang="en-US" sz="1050" kern="100" dirty="0">
              <a:ea typeface="ＭＳ 明朝" panose="02020609040205080304" pitchFamily="17" charset="-128"/>
              <a:cs typeface="Times New Roman" panose="02020603050405020304" pitchFamily="18" charset="0"/>
            </a:endParaRPr>
          </a:p>
          <a:p>
            <a:pPr marL="133350" indent="-133350" algn="just">
              <a:lnSpc>
                <a:spcPts val="1500"/>
              </a:lnSpc>
            </a:pPr>
            <a:r>
              <a:rPr lang="en-US" sz="1050" kern="100" dirty="0">
                <a:latin typeface="HG丸ｺﾞｼｯｸM-PRO" panose="020F0600000000000000" pitchFamily="50" charset="-128"/>
                <a:ea typeface="ＭＳ 明朝" panose="02020609040205080304" pitchFamily="17" charset="-128"/>
                <a:cs typeface="Times New Roman" panose="02020603050405020304" pitchFamily="18" charset="0"/>
              </a:rPr>
              <a:t>(2)</a:t>
            </a:r>
            <a:r>
              <a:rPr lang="ja-JP" altLang="en-US" sz="1050" kern="100" dirty="0">
                <a:ea typeface="HG丸ｺﾞｼｯｸM-PRO" panose="020F0600000000000000" pitchFamily="50" charset="-128"/>
                <a:cs typeface="Times New Roman" panose="02020603050405020304" pitchFamily="18" charset="0"/>
              </a:rPr>
              <a:t>日本遺産の新たに構築した周遊コースなどを活用し、町民プレイヤーを巻き込んだ旅行プラン化を目指します</a:t>
            </a:r>
            <a:endParaRPr lang="ja-JP" altLang="en-US" sz="1050" kern="100" dirty="0">
              <a:ea typeface="ＭＳ 明朝" panose="02020609040205080304" pitchFamily="17" charset="-128"/>
              <a:cs typeface="Times New Roman" panose="02020603050405020304" pitchFamily="18" charset="0"/>
            </a:endParaRPr>
          </a:p>
          <a:p>
            <a:pPr marL="133350" indent="-133350" algn="just">
              <a:lnSpc>
                <a:spcPts val="1500"/>
              </a:lnSpc>
            </a:pPr>
            <a:r>
              <a:rPr lang="en-US" sz="1050" kern="100" dirty="0">
                <a:latin typeface="HG丸ｺﾞｼｯｸM-PRO" panose="020F0600000000000000" pitchFamily="50" charset="-128"/>
                <a:ea typeface="ＭＳ 明朝" panose="02020609040205080304" pitchFamily="17" charset="-128"/>
                <a:cs typeface="Times New Roman" panose="02020603050405020304" pitchFamily="18" charset="0"/>
              </a:rPr>
              <a:t>(3)</a:t>
            </a:r>
            <a:r>
              <a:rPr lang="ja-JP" altLang="en-US" sz="1050" kern="100" dirty="0">
                <a:ea typeface="HG丸ｺﾞｼｯｸM-PRO" panose="020F0600000000000000" pitchFamily="50" charset="-128"/>
                <a:cs typeface="Times New Roman" panose="02020603050405020304" pitchFamily="18" charset="0"/>
              </a:rPr>
              <a:t>みらい機構の活動（イベント含む）において、飲食店をはじめとする町内業者との連携を図り、町民参加型の事業運営を目指します。</a:t>
            </a:r>
            <a:endParaRPr lang="ja-JP" altLang="en-US" sz="1050" kern="100" dirty="0">
              <a:ea typeface="ＭＳ 明朝" panose="02020609040205080304" pitchFamily="17" charset="-128"/>
              <a:cs typeface="Times New Roman" panose="02020603050405020304" pitchFamily="18" charset="0"/>
            </a:endParaRPr>
          </a:p>
          <a:p>
            <a:pPr marL="133350" indent="-133350" algn="just">
              <a:lnSpc>
                <a:spcPts val="1500"/>
              </a:lnSpc>
            </a:pPr>
            <a:r>
              <a:rPr lang="en-US" sz="1050" kern="100" dirty="0">
                <a:latin typeface="HG丸ｺﾞｼｯｸM-PRO" panose="020F0600000000000000" pitchFamily="50" charset="-128"/>
                <a:ea typeface="ＭＳ 明朝" panose="02020609040205080304" pitchFamily="17" charset="-128"/>
                <a:cs typeface="Times New Roman" panose="02020603050405020304" pitchFamily="18" charset="0"/>
              </a:rPr>
              <a:t>(4)</a:t>
            </a:r>
            <a:r>
              <a:rPr lang="ja-JP" altLang="en-US" sz="1050" kern="100" dirty="0">
                <a:ea typeface="HG丸ｺﾞｼｯｸM-PRO" panose="020F0600000000000000" pitchFamily="50" charset="-128"/>
                <a:cs typeface="Times New Roman" panose="02020603050405020304" pitchFamily="18" charset="0"/>
              </a:rPr>
              <a:t>観光ポータルサイトでの町内業者の情報発信による相互連携を図ります。</a:t>
            </a:r>
            <a:endParaRPr lang="ja-JP" altLang="en-US" sz="1050" kern="100" dirty="0">
              <a:ea typeface="ＭＳ 明朝" panose="02020609040205080304" pitchFamily="17" charset="-128"/>
              <a:cs typeface="Times New Roman" panose="02020603050405020304" pitchFamily="18" charset="0"/>
            </a:endParaRPr>
          </a:p>
        </p:txBody>
      </p:sp>
      <p:sp>
        <p:nvSpPr>
          <p:cNvPr id="4" name="角丸四角形 3"/>
          <p:cNvSpPr/>
          <p:nvPr/>
        </p:nvSpPr>
        <p:spPr>
          <a:xfrm>
            <a:off x="116718" y="2147131"/>
            <a:ext cx="5351851" cy="183447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テキスト ボックス 6"/>
          <p:cNvSpPr txBox="1"/>
          <p:nvPr/>
        </p:nvSpPr>
        <p:spPr>
          <a:xfrm>
            <a:off x="156349" y="4273954"/>
            <a:ext cx="5441293" cy="1969770"/>
          </a:xfrm>
          <a:prstGeom prst="rect">
            <a:avLst/>
          </a:prstGeom>
          <a:noFill/>
        </p:spPr>
        <p:txBody>
          <a:bodyPr wrap="square" rtlCol="0">
            <a:spAutoFit/>
          </a:bodyPr>
          <a:lstStyle/>
          <a:p>
            <a:r>
              <a:rPr lang="ja-JP" altLang="ja-JP" sz="1200" dirty="0">
                <a:latin typeface="BIZ UDPゴシック" panose="020B0400000000000000" pitchFamily="50" charset="-128"/>
                <a:ea typeface="BIZ UDPゴシック" panose="020B0400000000000000" pitchFamily="50" charset="-128"/>
              </a:rPr>
              <a:t>【課題１：</a:t>
            </a:r>
            <a:r>
              <a:rPr lang="en-US" altLang="ja-JP" sz="1200" dirty="0">
                <a:latin typeface="BIZ UDPゴシック" panose="020B0400000000000000" pitchFamily="50" charset="-128"/>
                <a:ea typeface="BIZ UDPゴシック" panose="020B0400000000000000" pitchFamily="50" charset="-128"/>
              </a:rPr>
              <a:t>2025</a:t>
            </a:r>
            <a:r>
              <a:rPr lang="ja-JP" altLang="ja-JP" sz="1200" dirty="0">
                <a:latin typeface="BIZ UDPゴシック" panose="020B0400000000000000" pitchFamily="50" charset="-128"/>
                <a:ea typeface="BIZ UDPゴシック" panose="020B0400000000000000" pitchFamily="50" charset="-128"/>
              </a:rPr>
              <a:t>年度活動実績】</a:t>
            </a:r>
          </a:p>
          <a:p>
            <a:endParaRPr lang="en-US" altLang="ja-JP" sz="1100" u="sng" dirty="0" smtClean="0">
              <a:latin typeface="BIZ UDPゴシック" panose="020B0400000000000000" pitchFamily="50" charset="-128"/>
              <a:ea typeface="BIZ UDPゴシック" panose="020B0400000000000000" pitchFamily="50" charset="-128"/>
            </a:endParaRPr>
          </a:p>
          <a:p>
            <a:r>
              <a:rPr lang="en-US" altLang="ja-JP" sz="1100" u="sng" dirty="0" smtClean="0">
                <a:latin typeface="BIZ UDPゴシック" panose="020B0400000000000000" pitchFamily="50" charset="-128"/>
                <a:ea typeface="BIZ UDPゴシック" panose="020B0400000000000000" pitchFamily="50" charset="-128"/>
              </a:rPr>
              <a:t>(</a:t>
            </a:r>
            <a:r>
              <a:rPr lang="en-US" altLang="ja-JP" sz="1100" u="sng" dirty="0">
                <a:latin typeface="BIZ UDPゴシック" panose="020B0400000000000000" pitchFamily="50" charset="-128"/>
                <a:ea typeface="BIZ UDPゴシック" panose="020B0400000000000000" pitchFamily="50" charset="-128"/>
              </a:rPr>
              <a:t>1)</a:t>
            </a:r>
            <a:r>
              <a:rPr lang="ja-JP" altLang="ja-JP" sz="1100" u="sng" dirty="0">
                <a:latin typeface="BIZ UDPゴシック" panose="020B0400000000000000" pitchFamily="50" charset="-128"/>
                <a:ea typeface="BIZ UDPゴシック" panose="020B0400000000000000" pitchFamily="50" charset="-128"/>
              </a:rPr>
              <a:t>イベント</a:t>
            </a:r>
            <a:r>
              <a:rPr lang="ja-JP" altLang="ja-JP" sz="1100" u="sng" dirty="0" smtClean="0">
                <a:latin typeface="BIZ UDPゴシック" panose="020B0400000000000000" pitchFamily="50" charset="-128"/>
                <a:ea typeface="BIZ UDPゴシック" panose="020B0400000000000000" pitchFamily="50" charset="-128"/>
              </a:rPr>
              <a:t>等</a:t>
            </a:r>
            <a:r>
              <a:rPr lang="ja-JP" altLang="en-US" sz="1100" u="sng" dirty="0" smtClean="0">
                <a:latin typeface="BIZ UDPゴシック" panose="020B0400000000000000" pitchFamily="50" charset="-128"/>
                <a:ea typeface="BIZ UDPゴシック" panose="020B0400000000000000" pitchFamily="50" charset="-128"/>
              </a:rPr>
              <a:t>みらい</a:t>
            </a:r>
            <a:r>
              <a:rPr lang="ja-JP" altLang="ja-JP" sz="1100" u="sng" dirty="0" smtClean="0">
                <a:latin typeface="BIZ UDPゴシック" panose="020B0400000000000000" pitchFamily="50" charset="-128"/>
                <a:ea typeface="BIZ UDPゴシック" panose="020B0400000000000000" pitchFamily="50" charset="-128"/>
              </a:rPr>
              <a:t>機構</a:t>
            </a:r>
            <a:r>
              <a:rPr lang="ja-JP" altLang="ja-JP" sz="1100" u="sng" dirty="0">
                <a:latin typeface="BIZ UDPゴシック" panose="020B0400000000000000" pitchFamily="50" charset="-128"/>
                <a:ea typeface="BIZ UDPゴシック" panose="020B0400000000000000" pitchFamily="50" charset="-128"/>
              </a:rPr>
              <a:t>の活動の</a:t>
            </a:r>
            <a:r>
              <a:rPr lang="en-US" altLang="ja-JP" sz="1100" u="sng" dirty="0">
                <a:latin typeface="BIZ UDPゴシック" panose="020B0400000000000000" pitchFamily="50" charset="-128"/>
                <a:ea typeface="BIZ UDPゴシック" panose="020B0400000000000000" pitchFamily="50" charset="-128"/>
              </a:rPr>
              <a:t>PR</a:t>
            </a:r>
            <a:endParaRPr lang="ja-JP"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100" dirty="0" smtClean="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イベントや</a:t>
            </a:r>
            <a:r>
              <a:rPr lang="ja-JP" altLang="en-US" sz="1100" dirty="0" smtClean="0">
                <a:latin typeface="BIZ UDPゴシック" panose="020B0400000000000000" pitchFamily="50" charset="-128"/>
                <a:ea typeface="BIZ UDPゴシック" panose="020B0400000000000000" pitchFamily="50" charset="-128"/>
              </a:rPr>
              <a:t>みらい</a:t>
            </a:r>
            <a:r>
              <a:rPr lang="ja-JP" altLang="ja-JP" sz="1100" dirty="0" smtClean="0">
                <a:latin typeface="BIZ UDPゴシック" panose="020B0400000000000000" pitchFamily="50" charset="-128"/>
                <a:ea typeface="BIZ UDPゴシック" panose="020B0400000000000000" pitchFamily="50" charset="-128"/>
              </a:rPr>
              <a:t>機構</a:t>
            </a:r>
            <a:r>
              <a:rPr lang="ja-JP" altLang="ja-JP" sz="1100" dirty="0">
                <a:latin typeface="BIZ UDPゴシック" panose="020B0400000000000000" pitchFamily="50" charset="-128"/>
                <a:ea typeface="BIZ UDPゴシック" panose="020B0400000000000000" pitchFamily="50" charset="-128"/>
              </a:rPr>
              <a:t>の計画に</a:t>
            </a:r>
            <a:r>
              <a:rPr lang="ja-JP" altLang="ja-JP" sz="1100" dirty="0" smtClean="0">
                <a:latin typeface="BIZ UDPゴシック" panose="020B0400000000000000" pitchFamily="50" charset="-128"/>
                <a:ea typeface="BIZ UDPゴシック" panose="020B0400000000000000" pitchFamily="50" charset="-128"/>
              </a:rPr>
              <a:t>つい</a:t>
            </a:r>
            <a:endParaRPr lang="en-US" altLang="ja-JP" sz="1100" dirty="0" smtClean="0">
              <a:latin typeface="BIZ UDPゴシック" panose="020B0400000000000000" pitchFamily="50" charset="-128"/>
              <a:ea typeface="BIZ UDPゴシック" panose="020B0400000000000000" pitchFamily="50" charset="-128"/>
            </a:endParaRPr>
          </a:p>
          <a:p>
            <a:r>
              <a:rPr lang="ja-JP" altLang="en-US" sz="1100" dirty="0" smtClean="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て、自社</a:t>
            </a:r>
            <a:r>
              <a:rPr lang="en-US" altLang="ja-JP" sz="1100" dirty="0">
                <a:latin typeface="BIZ UDPゴシック" panose="020B0400000000000000" pitchFamily="50" charset="-128"/>
                <a:ea typeface="BIZ UDPゴシック" panose="020B0400000000000000" pitchFamily="50" charset="-128"/>
              </a:rPr>
              <a:t>HP</a:t>
            </a:r>
            <a:r>
              <a:rPr lang="ja-JP" altLang="ja-JP" sz="1100" dirty="0">
                <a:latin typeface="BIZ UDPゴシック" panose="020B0400000000000000" pitchFamily="50" charset="-128"/>
                <a:ea typeface="BIZ UDPゴシック" panose="020B0400000000000000" pitchFamily="50" charset="-128"/>
              </a:rPr>
              <a:t>等で</a:t>
            </a:r>
            <a:r>
              <a:rPr lang="ja-JP" altLang="ja-JP" sz="1100" dirty="0" smtClean="0">
                <a:latin typeface="BIZ UDPゴシック" panose="020B0400000000000000" pitchFamily="50" charset="-128"/>
                <a:ea typeface="BIZ UDPゴシック" panose="020B0400000000000000" pitchFamily="50" charset="-128"/>
              </a:rPr>
              <a:t>周知し、活動</a:t>
            </a:r>
            <a:r>
              <a:rPr lang="ja-JP" altLang="ja-JP" sz="1100" dirty="0">
                <a:latin typeface="BIZ UDPゴシック" panose="020B0400000000000000" pitchFamily="50" charset="-128"/>
                <a:ea typeface="BIZ UDPゴシック" panose="020B0400000000000000" pitchFamily="50" charset="-128"/>
              </a:rPr>
              <a:t>への</a:t>
            </a:r>
            <a:r>
              <a:rPr lang="ja-JP" altLang="ja-JP" sz="1100" dirty="0" smtClean="0">
                <a:latin typeface="BIZ UDPゴシック" panose="020B0400000000000000" pitchFamily="50" charset="-128"/>
                <a:ea typeface="BIZ UDPゴシック" panose="020B0400000000000000" pitchFamily="50" charset="-128"/>
              </a:rPr>
              <a:t>町</a:t>
            </a:r>
            <a:endParaRPr lang="en-US" altLang="ja-JP" sz="1100" dirty="0" smtClean="0">
              <a:latin typeface="BIZ UDPゴシック" panose="020B0400000000000000" pitchFamily="50" charset="-128"/>
              <a:ea typeface="BIZ UDPゴシック" panose="020B0400000000000000" pitchFamily="50" charset="-128"/>
            </a:endParaRPr>
          </a:p>
          <a:p>
            <a:r>
              <a:rPr lang="ja-JP" altLang="en-US" sz="1100" dirty="0" smtClean="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民理解の向上に努めました。</a:t>
            </a:r>
          </a:p>
          <a:p>
            <a:r>
              <a:rPr lang="ja-JP" altLang="en-US" sz="1100" dirty="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a:t>
            </a:r>
            <a:r>
              <a:rPr lang="ja-JP" altLang="ja-JP" sz="1100" dirty="0">
                <a:latin typeface="BIZ UDPゴシック" panose="020B0400000000000000" pitchFamily="50" charset="-128"/>
                <a:ea typeface="BIZ UDPゴシック" panose="020B0400000000000000" pitchFamily="50" charset="-128"/>
              </a:rPr>
              <a:t>イベント（マリンフェスタ）の町広報</a:t>
            </a:r>
            <a:r>
              <a:rPr lang="ja-JP" altLang="ja-JP" sz="1100" dirty="0" smtClean="0">
                <a:latin typeface="BIZ UDPゴシック" panose="020B0400000000000000" pitchFamily="50" charset="-128"/>
                <a:ea typeface="BIZ UDPゴシック" panose="020B0400000000000000" pitchFamily="50" charset="-128"/>
              </a:rPr>
              <a:t>、</a:t>
            </a:r>
            <a:endParaRPr lang="en-US" altLang="ja-JP" sz="1100" dirty="0" smtClean="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100" dirty="0" smtClean="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かもめ島マリンピング</a:t>
            </a:r>
            <a:r>
              <a:rPr lang="en-US" altLang="ja-JP" sz="1100" dirty="0">
                <a:latin typeface="BIZ UDPゴシック" panose="020B0400000000000000" pitchFamily="50" charset="-128"/>
                <a:ea typeface="BIZ UDPゴシック" panose="020B0400000000000000" pitchFamily="50" charset="-128"/>
              </a:rPr>
              <a:t>HP</a:t>
            </a:r>
            <a:r>
              <a:rPr lang="ja-JP" altLang="ja-JP" sz="1100" dirty="0" err="1">
                <a:latin typeface="BIZ UDPゴシック" panose="020B0400000000000000" pitchFamily="50" charset="-128"/>
                <a:ea typeface="BIZ UDPゴシック" panose="020B0400000000000000" pitchFamily="50" charset="-128"/>
              </a:rPr>
              <a:t>、</a:t>
            </a:r>
            <a:r>
              <a:rPr lang="ja-JP" altLang="ja-JP" sz="1100" dirty="0">
                <a:latin typeface="BIZ UDPゴシック" panose="020B0400000000000000" pitchFamily="50" charset="-128"/>
                <a:ea typeface="BIZ UDPゴシック" panose="020B0400000000000000" pitchFamily="50" charset="-128"/>
              </a:rPr>
              <a:t>自社</a:t>
            </a:r>
            <a:r>
              <a:rPr lang="en-US" altLang="ja-JP" sz="1100" dirty="0" smtClean="0">
                <a:latin typeface="BIZ UDPゴシック" panose="020B0400000000000000" pitchFamily="50" charset="-128"/>
                <a:ea typeface="BIZ UDPゴシック" panose="020B0400000000000000" pitchFamily="50" charset="-128"/>
              </a:rPr>
              <a:t>HP</a:t>
            </a:r>
          </a:p>
          <a:p>
            <a:r>
              <a:rPr lang="ja-JP" altLang="en-US" sz="1100" dirty="0">
                <a:latin typeface="BIZ UDPゴシック" panose="020B0400000000000000" pitchFamily="50" charset="-128"/>
                <a:ea typeface="BIZ UDPゴシック" panose="020B0400000000000000" pitchFamily="50" charset="-128"/>
              </a:rPr>
              <a:t>　</a:t>
            </a:r>
            <a:r>
              <a:rPr lang="ja-JP" altLang="en-US" sz="1100" dirty="0" smtClean="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における</a:t>
            </a:r>
            <a:r>
              <a:rPr lang="en-US" altLang="ja-JP" sz="1100" dirty="0" smtClean="0">
                <a:latin typeface="BIZ UDPゴシック" panose="020B0400000000000000" pitchFamily="50" charset="-128"/>
                <a:ea typeface="BIZ UDPゴシック" panose="020B0400000000000000" pitchFamily="50" charset="-128"/>
              </a:rPr>
              <a:t>PR</a:t>
            </a:r>
            <a:endParaRPr lang="ja-JP" altLang="ja-JP" sz="1100" dirty="0">
              <a:latin typeface="BIZ UDPゴシック" panose="020B0400000000000000" pitchFamily="50" charset="-128"/>
              <a:ea typeface="BIZ UDPゴシック" panose="020B0400000000000000" pitchFamily="50" charset="-128"/>
            </a:endParaRPr>
          </a:p>
          <a:p>
            <a:r>
              <a:rPr lang="ja-JP" altLang="ja-JP" sz="1100" dirty="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a:t>
            </a:r>
            <a:r>
              <a:rPr lang="ja-JP" altLang="en-US" sz="1100" dirty="0" smtClean="0">
                <a:latin typeface="BIZ UDPゴシック" panose="020B0400000000000000" pitchFamily="50" charset="-128"/>
                <a:ea typeface="BIZ UDPゴシック" panose="020B0400000000000000" pitchFamily="50" charset="-128"/>
              </a:rPr>
              <a:t>みらい</a:t>
            </a:r>
            <a:r>
              <a:rPr lang="ja-JP" altLang="ja-JP" sz="1100" dirty="0" smtClean="0">
                <a:latin typeface="BIZ UDPゴシック" panose="020B0400000000000000" pitchFamily="50" charset="-128"/>
                <a:ea typeface="BIZ UDPゴシック" panose="020B0400000000000000" pitchFamily="50" charset="-128"/>
              </a:rPr>
              <a:t>機構</a:t>
            </a:r>
            <a:r>
              <a:rPr lang="ja-JP" altLang="ja-JP" sz="1100" dirty="0">
                <a:latin typeface="BIZ UDPゴシック" panose="020B0400000000000000" pitchFamily="50" charset="-128"/>
                <a:ea typeface="BIZ UDPゴシック" panose="020B0400000000000000" pitchFamily="50" charset="-128"/>
              </a:rPr>
              <a:t>の中期計画、</a:t>
            </a:r>
            <a:r>
              <a:rPr lang="en-US" altLang="ja-JP" sz="1100" dirty="0">
                <a:latin typeface="BIZ UDPゴシック" panose="020B0400000000000000" pitchFamily="50" charset="-128"/>
                <a:ea typeface="BIZ UDPゴシック" panose="020B0400000000000000" pitchFamily="50" charset="-128"/>
              </a:rPr>
              <a:t>2025</a:t>
            </a:r>
            <a:r>
              <a:rPr lang="ja-JP" altLang="ja-JP" sz="1100" dirty="0" smtClean="0">
                <a:latin typeface="BIZ UDPゴシック" panose="020B0400000000000000" pitchFamily="50" charset="-128"/>
                <a:ea typeface="BIZ UDPゴシック" panose="020B0400000000000000" pitchFamily="50" charset="-128"/>
              </a:rPr>
              <a:t>年度</a:t>
            </a:r>
            <a:endParaRPr lang="en-US" altLang="ja-JP" sz="1100" dirty="0" smtClean="0">
              <a:latin typeface="BIZ UDPゴシック" panose="020B0400000000000000" pitchFamily="50" charset="-128"/>
              <a:ea typeface="BIZ UDPゴシック" panose="020B0400000000000000" pitchFamily="50" charset="-128"/>
            </a:endParaRPr>
          </a:p>
          <a:p>
            <a:r>
              <a:rPr lang="ja-JP" altLang="en-US" sz="1100" dirty="0" smtClean="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計画概要版の自社</a:t>
            </a:r>
            <a:r>
              <a:rPr lang="en-US" altLang="ja-JP" sz="1100" dirty="0" smtClean="0">
                <a:latin typeface="BIZ UDPゴシック" panose="020B0400000000000000" pitchFamily="50" charset="-128"/>
                <a:ea typeface="BIZ UDPゴシック" panose="020B0400000000000000" pitchFamily="50" charset="-128"/>
              </a:rPr>
              <a:t>HP</a:t>
            </a:r>
            <a:r>
              <a:rPr lang="ja-JP" altLang="ja-JP" sz="1100" dirty="0" err="1" smtClean="0">
                <a:latin typeface="BIZ UDPゴシック" panose="020B0400000000000000" pitchFamily="50" charset="-128"/>
                <a:ea typeface="BIZ UDPゴシック" panose="020B0400000000000000" pitchFamily="50" charset="-128"/>
              </a:rPr>
              <a:t>での</a:t>
            </a:r>
            <a:r>
              <a:rPr lang="ja-JP" altLang="ja-JP" sz="1100" dirty="0">
                <a:latin typeface="BIZ UDPゴシック" panose="020B0400000000000000" pitchFamily="50" charset="-128"/>
                <a:ea typeface="BIZ UDPゴシック" panose="020B0400000000000000" pitchFamily="50" charset="-128"/>
              </a:rPr>
              <a:t>公開</a:t>
            </a:r>
          </a:p>
        </p:txBody>
      </p:sp>
      <p:sp>
        <p:nvSpPr>
          <p:cNvPr id="10" name="テキスト ボックス 9"/>
          <p:cNvSpPr txBox="1"/>
          <p:nvPr/>
        </p:nvSpPr>
        <p:spPr>
          <a:xfrm>
            <a:off x="6064379" y="450827"/>
            <a:ext cx="5932004" cy="1785104"/>
          </a:xfrm>
          <a:prstGeom prst="rect">
            <a:avLst/>
          </a:prstGeom>
          <a:noFill/>
        </p:spPr>
        <p:txBody>
          <a:bodyPr wrap="square" rtlCol="0">
            <a:spAutoFit/>
          </a:bodyPr>
          <a:lstStyle/>
          <a:p>
            <a:r>
              <a:rPr lang="en-US" altLang="ja-JP" sz="1050" u="sng" dirty="0"/>
              <a:t>(</a:t>
            </a:r>
            <a:r>
              <a:rPr lang="en-US" altLang="ja-JP" sz="1100" u="sng" dirty="0" smtClean="0">
                <a:latin typeface="BIZ UDゴシック" panose="020B0400000000000000" pitchFamily="49" charset="-128"/>
                <a:ea typeface="BIZ UDゴシック" panose="020B0400000000000000" pitchFamily="49" charset="-128"/>
              </a:rPr>
              <a:t>2</a:t>
            </a:r>
            <a:r>
              <a:rPr lang="en-US" altLang="ja-JP" sz="1100" u="sng" dirty="0">
                <a:latin typeface="BIZ UDゴシック" panose="020B0400000000000000" pitchFamily="49" charset="-128"/>
                <a:ea typeface="BIZ UDゴシック" panose="020B0400000000000000" pitchFamily="49" charset="-128"/>
              </a:rPr>
              <a:t>)</a:t>
            </a:r>
            <a:r>
              <a:rPr lang="ja-JP" altLang="ja-JP" sz="1100" u="sng" dirty="0" smtClean="0">
                <a:latin typeface="BIZ UDゴシック" panose="020B0400000000000000" pitchFamily="49" charset="-128"/>
                <a:ea typeface="BIZ UDゴシック" panose="020B0400000000000000" pitchFamily="49" charset="-128"/>
              </a:rPr>
              <a:t>日本</a:t>
            </a:r>
            <a:r>
              <a:rPr lang="ja-JP" altLang="ja-JP" sz="1100" u="sng" dirty="0">
                <a:latin typeface="BIZ UDゴシック" panose="020B0400000000000000" pitchFamily="49" charset="-128"/>
                <a:ea typeface="BIZ UDゴシック" panose="020B0400000000000000" pitchFamily="49" charset="-128"/>
              </a:rPr>
              <a:t>遺産における町民プレイヤーを巻き込んだ旅行プラン化</a:t>
            </a:r>
            <a:endParaRPr lang="ja-JP" altLang="ja-JP" sz="1100" dirty="0">
              <a:latin typeface="BIZ UDゴシック" panose="020B0400000000000000" pitchFamily="49" charset="-128"/>
              <a:ea typeface="BIZ UDゴシック" panose="020B0400000000000000" pitchFamily="49" charset="-128"/>
            </a:endParaRP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江差町</a:t>
            </a:r>
            <a:r>
              <a:rPr lang="ja-JP" altLang="ja-JP" sz="1100" dirty="0">
                <a:latin typeface="BIZ UDゴシック" panose="020B0400000000000000" pitchFamily="49" charset="-128"/>
                <a:ea typeface="BIZ UDゴシック" panose="020B0400000000000000" pitchFamily="49" charset="-128"/>
              </a:rPr>
              <a:t>観光まちづくり協議会において、観光庁の補助事業である「地域魅力向上事業</a:t>
            </a:r>
            <a:r>
              <a:rPr lang="ja-JP" altLang="ja-JP"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の採択</a:t>
            </a:r>
            <a:r>
              <a:rPr lang="ja-JP" altLang="ja-JP" sz="1100" dirty="0">
                <a:latin typeface="BIZ UDゴシック" panose="020B0400000000000000" pitchFamily="49" charset="-128"/>
                <a:ea typeface="BIZ UDゴシック" panose="020B0400000000000000" pitchFamily="49" charset="-128"/>
              </a:rPr>
              <a:t>を受け、町内飲食店や業者、文化団体等と連携し、日本遺産の体験型ツアーを</a:t>
            </a:r>
            <a:r>
              <a:rPr lang="ja-JP" altLang="ja-JP" sz="1100" dirty="0" smtClean="0">
                <a:latin typeface="BIZ UDゴシック" panose="020B0400000000000000" pitchFamily="49" charset="-128"/>
                <a:ea typeface="BIZ UDゴシック" panose="020B0400000000000000" pitchFamily="49" charset="-128"/>
              </a:rPr>
              <a:t>造成</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しました</a:t>
            </a:r>
            <a:r>
              <a:rPr lang="ja-JP" altLang="en-US" sz="1100" dirty="0" smtClean="0">
                <a:latin typeface="BIZ UDゴシック" panose="020B0400000000000000" pitchFamily="49" charset="-128"/>
                <a:ea typeface="BIZ UDゴシック" panose="020B0400000000000000" pitchFamily="49" charset="-128"/>
              </a:rPr>
              <a:t>。</a:t>
            </a:r>
            <a:endParaRPr lang="en-US" altLang="ja-JP" sz="1100" dirty="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商品化に向けたファムツアーの実施（</a:t>
            </a:r>
            <a:r>
              <a:rPr lang="en-US" altLang="ja-JP" sz="1100" dirty="0">
                <a:latin typeface="BIZ UDゴシック" panose="020B0400000000000000" pitchFamily="49" charset="-128"/>
                <a:ea typeface="BIZ UDゴシック" panose="020B0400000000000000" pitchFamily="49" charset="-128"/>
              </a:rPr>
              <a:t>10/28</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29</a:t>
            </a:r>
            <a:r>
              <a:rPr lang="ja-JP" altLang="ja-JP" sz="1100" dirty="0">
                <a:latin typeface="BIZ UDゴシック" panose="020B0400000000000000" pitchFamily="49" charset="-128"/>
                <a:ea typeface="BIZ UDゴシック" panose="020B0400000000000000" pitchFamily="49" charset="-128"/>
              </a:rPr>
              <a:t>）</a:t>
            </a: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ガイド協会、関係者との打合わせ（随時）</a:t>
            </a:r>
          </a:p>
          <a:p>
            <a:r>
              <a:rPr lang="ja-JP" altLang="ja-JP" sz="1100" dirty="0">
                <a:latin typeface="BIZ UDゴシック" panose="020B0400000000000000" pitchFamily="49" charset="-128"/>
                <a:ea typeface="BIZ UDゴシック" panose="020B0400000000000000" pitchFamily="49" charset="-128"/>
              </a:rPr>
              <a:t>【ツアー商品名】</a:t>
            </a: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江差いにしえストーリーガイド（モッコを活用した体験）</a:t>
            </a:r>
          </a:p>
          <a:p>
            <a:r>
              <a:rPr lang="ja-JP" altLang="ja-JP" sz="1100" dirty="0">
                <a:latin typeface="BIZ UDゴシック" panose="020B0400000000000000" pitchFamily="49" charset="-128"/>
                <a:ea typeface="BIZ UDゴシック" panose="020B0400000000000000" pitchFamily="49" charset="-128"/>
              </a:rPr>
              <a:t>　・江差商家「旧中村家住宅」で北前船文化が育んだ、江差追分と郷土料理体験</a:t>
            </a:r>
          </a:p>
          <a:p>
            <a:r>
              <a:rPr lang="ja-JP" altLang="ja-JP" sz="1100" dirty="0">
                <a:latin typeface="BIZ UDゴシック" panose="020B0400000000000000" pitchFamily="49" charset="-128"/>
                <a:ea typeface="BIZ UDゴシック" panose="020B0400000000000000" pitchFamily="49" charset="-128"/>
              </a:rPr>
              <a:t>　・北前船交易とかもめ島が育んだ、江差商人宴席なりきり</a:t>
            </a:r>
            <a:r>
              <a:rPr lang="ja-JP" altLang="ja-JP" sz="1100" dirty="0" smtClean="0">
                <a:latin typeface="BIZ UDゴシック" panose="020B0400000000000000" pitchFamily="49" charset="-128"/>
                <a:ea typeface="BIZ UDゴシック" panose="020B0400000000000000" pitchFamily="49" charset="-128"/>
              </a:rPr>
              <a:t>体験</a:t>
            </a:r>
            <a:endParaRPr lang="ja-JP" altLang="ja-JP" sz="1100" dirty="0">
              <a:latin typeface="BIZ UDゴシック" panose="020B0400000000000000" pitchFamily="49" charset="-128"/>
              <a:ea typeface="BIZ UDゴシック" panose="020B0400000000000000" pitchFamily="49" charset="-128"/>
            </a:endParaRPr>
          </a:p>
        </p:txBody>
      </p:sp>
      <p:sp>
        <p:nvSpPr>
          <p:cNvPr id="11" name="テキスト ボックス 10"/>
          <p:cNvSpPr txBox="1"/>
          <p:nvPr/>
        </p:nvSpPr>
        <p:spPr>
          <a:xfrm>
            <a:off x="6168828" y="2351200"/>
            <a:ext cx="5776245" cy="1446550"/>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(3)</a:t>
            </a:r>
            <a:r>
              <a:rPr lang="ja-JP" altLang="ja-JP" sz="1100" u="sng" dirty="0">
                <a:latin typeface="BIZ UDゴシック" panose="020B0400000000000000" pitchFamily="49" charset="-128"/>
                <a:ea typeface="BIZ UDゴシック" panose="020B0400000000000000" pitchFamily="49" charset="-128"/>
              </a:rPr>
              <a:t>みらい機構の活動における町内業者との連携</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イベント</a:t>
            </a:r>
            <a:r>
              <a:rPr lang="ja-JP" altLang="ja-JP" sz="1100" dirty="0">
                <a:latin typeface="BIZ UDゴシック" panose="020B0400000000000000" pitchFamily="49" charset="-128"/>
                <a:ea typeface="BIZ UDゴシック" panose="020B0400000000000000" pitchFamily="49" charset="-128"/>
              </a:rPr>
              <a:t>（マリンフェスタ）実施において、町内のモルック団体、飲食店</a:t>
            </a:r>
            <a:r>
              <a:rPr lang="ja-JP" altLang="ja-JP" sz="1100" dirty="0" smtClean="0">
                <a:latin typeface="BIZ UDゴシック" panose="020B0400000000000000" pitchFamily="49" charset="-128"/>
                <a:ea typeface="BIZ UDゴシック" panose="020B0400000000000000" pitchFamily="49" charset="-128"/>
              </a:rPr>
              <a:t>、檜山振興</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局</a:t>
            </a:r>
            <a:r>
              <a:rPr lang="ja-JP" altLang="ja-JP" sz="1100" dirty="0">
                <a:latin typeface="BIZ UDゴシック" panose="020B0400000000000000" pitchFamily="49" charset="-128"/>
                <a:ea typeface="BIZ UDゴシック" panose="020B0400000000000000" pitchFamily="49" charset="-128"/>
              </a:rPr>
              <a:t>と連携し、それぞれが飲食・体験ブースを設置いただき、</a:t>
            </a:r>
            <a:r>
              <a:rPr lang="ja-JP" altLang="ja-JP" sz="1100" dirty="0" smtClean="0">
                <a:latin typeface="BIZ UDゴシック" panose="020B0400000000000000" pitchFamily="49" charset="-128"/>
                <a:ea typeface="BIZ UDゴシック" panose="020B0400000000000000" pitchFamily="49" charset="-128"/>
              </a:rPr>
              <a:t>町民参加型</a:t>
            </a:r>
            <a:r>
              <a:rPr lang="ja-JP" altLang="ja-JP" sz="1100" dirty="0">
                <a:latin typeface="BIZ UDゴシック" panose="020B0400000000000000" pitchFamily="49" charset="-128"/>
                <a:ea typeface="BIZ UDゴシック" panose="020B0400000000000000" pitchFamily="49" charset="-128"/>
              </a:rPr>
              <a:t>の運営を図り</a:t>
            </a:r>
            <a:r>
              <a:rPr lang="ja-JP" altLang="ja-JP" sz="1100" dirty="0" err="1" smtClean="0">
                <a:latin typeface="BIZ UDゴシック" panose="020B0400000000000000" pitchFamily="49" charset="-128"/>
                <a:ea typeface="BIZ UDゴシック" panose="020B0400000000000000" pitchFamily="49" charset="-128"/>
              </a:rPr>
              <a:t>ま</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した</a:t>
            </a:r>
            <a:r>
              <a:rPr lang="ja-JP" altLang="ja-JP" sz="1100" dirty="0">
                <a:latin typeface="BIZ UDゴシック" panose="020B0400000000000000" pitchFamily="49" charset="-128"/>
                <a:ea typeface="BIZ UDゴシック" panose="020B0400000000000000" pitchFamily="49" charset="-128"/>
              </a:rPr>
              <a:t>。</a:t>
            </a: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日時：６月２９日（日）</a:t>
            </a:r>
            <a:r>
              <a:rPr lang="en-US" altLang="ja-JP" sz="1100" dirty="0">
                <a:latin typeface="BIZ UDゴシック" panose="020B0400000000000000" pitchFamily="49" charset="-128"/>
                <a:ea typeface="BIZ UDゴシック" panose="020B0400000000000000" pitchFamily="49" charset="-128"/>
              </a:rPr>
              <a:t>10:00</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16:00</a:t>
            </a:r>
            <a:endParaRPr lang="ja-JP" altLang="ja-JP" sz="1100" dirty="0">
              <a:latin typeface="BIZ UDゴシック" panose="020B0400000000000000" pitchFamily="49" charset="-128"/>
              <a:ea typeface="BIZ UDゴシック" panose="020B0400000000000000" pitchFamily="49" charset="-128"/>
            </a:endParaRP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場所：かもめ島前浜、えびす浜、旧寺子屋　　来場者：延べ</a:t>
            </a:r>
            <a:r>
              <a:rPr lang="en-US" altLang="ja-JP" sz="1100" dirty="0">
                <a:latin typeface="BIZ UDゴシック" panose="020B0400000000000000" pitchFamily="49" charset="-128"/>
                <a:ea typeface="BIZ UDゴシック" panose="020B0400000000000000" pitchFamily="49" charset="-128"/>
              </a:rPr>
              <a:t>490</a:t>
            </a:r>
            <a:r>
              <a:rPr lang="ja-JP" altLang="ja-JP" sz="1100" dirty="0">
                <a:latin typeface="BIZ UDゴシック" panose="020B0400000000000000" pitchFamily="49" charset="-128"/>
                <a:ea typeface="BIZ UDゴシック" panose="020B0400000000000000" pitchFamily="49" charset="-128"/>
              </a:rPr>
              <a:t>名</a:t>
            </a: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海洋体験（みらい機構）、飲食店ブース３、創作体験ブース１（振興局）</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モルック</a:t>
            </a:r>
            <a:r>
              <a:rPr lang="ja-JP" altLang="ja-JP" sz="1100" dirty="0">
                <a:latin typeface="BIZ UDゴシック" panose="020B0400000000000000" pitchFamily="49" charset="-128"/>
                <a:ea typeface="BIZ UDゴシック" panose="020B0400000000000000" pitchFamily="49" charset="-128"/>
              </a:rPr>
              <a:t>大会</a:t>
            </a:r>
            <a:r>
              <a:rPr lang="ja-JP" altLang="ja-JP" sz="1100" dirty="0" smtClean="0">
                <a:latin typeface="BIZ UDゴシック" panose="020B0400000000000000" pitchFamily="49" charset="-128"/>
                <a:ea typeface="BIZ UDゴシック" panose="020B0400000000000000" pitchFamily="49" charset="-128"/>
              </a:rPr>
              <a:t>ブース</a:t>
            </a:r>
            <a:endParaRPr lang="ja-JP" altLang="ja-JP" sz="1100" dirty="0">
              <a:latin typeface="BIZ UDゴシック" panose="020B0400000000000000" pitchFamily="49" charset="-128"/>
              <a:ea typeface="BIZ UDゴシック" panose="020B0400000000000000" pitchFamily="49" charset="-128"/>
            </a:endParaRPr>
          </a:p>
        </p:txBody>
      </p:sp>
      <p:pic>
        <p:nvPicPr>
          <p:cNvPr id="12" name="図 11" descr="DSCN2562"/>
          <p:cNvPicPr/>
          <p:nvPr/>
        </p:nvPicPr>
        <p:blipFill>
          <a:blip r:embed="rId2" cstate="print">
            <a:lum contrast="20000"/>
            <a:extLst>
              <a:ext uri="{28A0092B-C50C-407E-A947-70E740481C1C}">
                <a14:useLocalDpi xmlns:a14="http://schemas.microsoft.com/office/drawing/2010/main" val="0"/>
              </a:ext>
            </a:extLst>
          </a:blip>
          <a:srcRect/>
          <a:stretch>
            <a:fillRect/>
          </a:stretch>
        </p:blipFill>
        <p:spPr bwMode="auto">
          <a:xfrm>
            <a:off x="6549246" y="3827406"/>
            <a:ext cx="1534336" cy="1269033"/>
          </a:xfrm>
          <a:prstGeom prst="rect">
            <a:avLst/>
          </a:prstGeom>
          <a:noFill/>
          <a:ln>
            <a:noFill/>
          </a:ln>
        </p:spPr>
      </p:pic>
      <p:pic>
        <p:nvPicPr>
          <p:cNvPr id="13" name="図 12" descr="DSCN2527"/>
          <p:cNvPicPr/>
          <p:nvPr/>
        </p:nvPicPr>
        <p:blipFill>
          <a:blip r:embed="rId3" cstate="print">
            <a:lum contrast="20000"/>
            <a:extLst>
              <a:ext uri="{28A0092B-C50C-407E-A947-70E740481C1C}">
                <a14:useLocalDpi xmlns:a14="http://schemas.microsoft.com/office/drawing/2010/main" val="0"/>
              </a:ext>
            </a:extLst>
          </a:blip>
          <a:srcRect/>
          <a:stretch>
            <a:fillRect/>
          </a:stretch>
        </p:blipFill>
        <p:spPr bwMode="auto">
          <a:xfrm>
            <a:off x="8284321" y="3827405"/>
            <a:ext cx="1791439" cy="1269033"/>
          </a:xfrm>
          <a:prstGeom prst="rect">
            <a:avLst/>
          </a:prstGeom>
          <a:noFill/>
          <a:ln>
            <a:noFill/>
          </a:ln>
        </p:spPr>
      </p:pic>
      <p:pic>
        <p:nvPicPr>
          <p:cNvPr id="14" name="図 13" descr="DSCN2549"/>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6499" y="3827405"/>
            <a:ext cx="1668572" cy="1269033"/>
          </a:xfrm>
          <a:prstGeom prst="rect">
            <a:avLst/>
          </a:prstGeom>
          <a:noFill/>
          <a:ln>
            <a:noFill/>
          </a:ln>
        </p:spPr>
      </p:pic>
      <p:sp>
        <p:nvSpPr>
          <p:cNvPr id="15" name="テキスト ボックス 14"/>
          <p:cNvSpPr txBox="1"/>
          <p:nvPr/>
        </p:nvSpPr>
        <p:spPr>
          <a:xfrm>
            <a:off x="6214039" y="5313402"/>
            <a:ext cx="5632684" cy="769441"/>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(4)</a:t>
            </a:r>
            <a:r>
              <a:rPr lang="ja-JP" altLang="ja-JP" sz="1100" u="sng" dirty="0">
                <a:latin typeface="BIZ UDゴシック" panose="020B0400000000000000" pitchFamily="49" charset="-128"/>
                <a:ea typeface="BIZ UDゴシック" panose="020B0400000000000000" pitchFamily="49" charset="-128"/>
              </a:rPr>
              <a:t>観光ポータルサイトでの町内業者の情報発信による相互連携</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観光</a:t>
            </a:r>
            <a:r>
              <a:rPr lang="ja-JP" altLang="ja-JP" sz="1100" dirty="0">
                <a:latin typeface="BIZ UDゴシック" panose="020B0400000000000000" pitchFamily="49" charset="-128"/>
                <a:ea typeface="BIZ UDゴシック" panose="020B0400000000000000" pitchFamily="49" charset="-128"/>
              </a:rPr>
              <a:t>ポータルサイトにおいて、町内飲食店の新メニューの紹介や</a:t>
            </a:r>
            <a:r>
              <a:rPr lang="ja-JP" altLang="ja-JP" sz="1100" dirty="0" smtClean="0">
                <a:latin typeface="BIZ UDゴシック" panose="020B0400000000000000" pitchFamily="49" charset="-128"/>
                <a:ea typeface="BIZ UDゴシック" panose="020B0400000000000000" pitchFamily="49" charset="-128"/>
              </a:rPr>
              <a:t>各種団体</a:t>
            </a:r>
            <a:r>
              <a:rPr lang="ja-JP" altLang="ja-JP" sz="1100" dirty="0">
                <a:latin typeface="BIZ UDゴシック" panose="020B0400000000000000" pitchFamily="49" charset="-128"/>
                <a:ea typeface="BIZ UDゴシック" panose="020B0400000000000000" pitchFamily="49" charset="-128"/>
              </a:rPr>
              <a:t>の</a:t>
            </a:r>
            <a:r>
              <a:rPr lang="ja-JP" altLang="ja-JP" sz="1100" dirty="0" smtClean="0">
                <a:latin typeface="BIZ UDゴシック" panose="020B0400000000000000" pitchFamily="49" charset="-128"/>
                <a:ea typeface="BIZ UDゴシック" panose="020B0400000000000000" pitchFamily="49" charset="-128"/>
              </a:rPr>
              <a:t>イベン</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ト</a:t>
            </a:r>
            <a:r>
              <a:rPr lang="ja-JP" altLang="ja-JP" sz="1100" dirty="0">
                <a:latin typeface="BIZ UDゴシック" panose="020B0400000000000000" pitchFamily="49" charset="-128"/>
                <a:ea typeface="BIZ UDゴシック" panose="020B0400000000000000" pitchFamily="49" charset="-128"/>
              </a:rPr>
              <a:t>情報などの更新・発信を行い、町内業者等との情報</a:t>
            </a:r>
            <a:r>
              <a:rPr lang="ja-JP" altLang="ja-JP" sz="1100" dirty="0" smtClean="0">
                <a:latin typeface="BIZ UDゴシック" panose="020B0400000000000000" pitchFamily="49" charset="-128"/>
                <a:ea typeface="BIZ UDゴシック" panose="020B0400000000000000" pitchFamily="49" charset="-128"/>
              </a:rPr>
              <a:t>交換等</a:t>
            </a:r>
            <a:r>
              <a:rPr lang="ja-JP" altLang="ja-JP" sz="1100" dirty="0">
                <a:latin typeface="BIZ UDゴシック" panose="020B0400000000000000" pitchFamily="49" charset="-128"/>
                <a:ea typeface="BIZ UDゴシック" panose="020B0400000000000000" pitchFamily="49" charset="-128"/>
              </a:rPr>
              <a:t>関係構築を図るとともに</a:t>
            </a:r>
            <a:r>
              <a:rPr lang="ja-JP" altLang="ja-JP"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smtClean="0">
                <a:latin typeface="BIZ UDゴシック" panose="020B0400000000000000" pitchFamily="49" charset="-128"/>
                <a:ea typeface="BIZ UDゴシック" panose="020B0400000000000000" pitchFamily="49" charset="-128"/>
              </a:rPr>
              <a:t>　みらい</a:t>
            </a:r>
            <a:r>
              <a:rPr lang="ja-JP" altLang="ja-JP" sz="1100" dirty="0" smtClean="0">
                <a:latin typeface="BIZ UDゴシック" panose="020B0400000000000000" pitchFamily="49" charset="-128"/>
                <a:ea typeface="BIZ UDゴシック" panose="020B0400000000000000" pitchFamily="49" charset="-128"/>
              </a:rPr>
              <a:t>機構</a:t>
            </a:r>
            <a:r>
              <a:rPr lang="ja-JP" altLang="ja-JP" sz="1100" dirty="0">
                <a:latin typeface="BIZ UDゴシック" panose="020B0400000000000000" pitchFamily="49" charset="-128"/>
                <a:ea typeface="BIZ UDゴシック" panose="020B0400000000000000" pitchFamily="49" charset="-128"/>
              </a:rPr>
              <a:t>の活動に対しての理解の</a:t>
            </a:r>
            <a:r>
              <a:rPr lang="ja-JP" altLang="ja-JP" sz="1100" dirty="0" smtClean="0">
                <a:latin typeface="BIZ UDゴシック" panose="020B0400000000000000" pitchFamily="49" charset="-128"/>
                <a:ea typeface="BIZ UDゴシック" panose="020B0400000000000000" pitchFamily="49" charset="-128"/>
              </a:rPr>
              <a:t>醸成につなげました。</a:t>
            </a:r>
            <a:endParaRPr lang="ja-JP" altLang="ja-JP" sz="1100" dirty="0">
              <a:latin typeface="BIZ UDゴシック" panose="020B0400000000000000" pitchFamily="49" charset="-128"/>
              <a:ea typeface="BIZ UDゴシック" panose="020B0400000000000000" pitchFamily="49" charset="-128"/>
            </a:endParaRPr>
          </a:p>
        </p:txBody>
      </p:sp>
      <p:pic>
        <p:nvPicPr>
          <p:cNvPr id="16" name="図 15"/>
          <p:cNvPicPr/>
          <p:nvPr/>
        </p:nvPicPr>
        <p:blipFill>
          <a:blip r:embed="rId5" cstate="print">
            <a:extLst>
              <a:ext uri="{28A0092B-C50C-407E-A947-70E740481C1C}">
                <a14:useLocalDpi xmlns:a14="http://schemas.microsoft.com/office/drawing/2010/main" val="0"/>
              </a:ext>
            </a:extLst>
          </a:blip>
          <a:stretch>
            <a:fillRect/>
          </a:stretch>
        </p:blipFill>
        <p:spPr>
          <a:xfrm>
            <a:off x="2726851" y="4461921"/>
            <a:ext cx="2960935" cy="2291520"/>
          </a:xfrm>
          <a:prstGeom prst="rect">
            <a:avLst/>
          </a:prstGeom>
        </p:spPr>
      </p:pic>
      <p:sp>
        <p:nvSpPr>
          <p:cNvPr id="3" name="テキスト ボックス 2"/>
          <p:cNvSpPr txBox="1"/>
          <p:nvPr/>
        </p:nvSpPr>
        <p:spPr>
          <a:xfrm>
            <a:off x="11573450" y="6299806"/>
            <a:ext cx="546545" cy="369332"/>
          </a:xfrm>
          <a:prstGeom prst="rect">
            <a:avLst/>
          </a:prstGeom>
          <a:noFill/>
        </p:spPr>
        <p:txBody>
          <a:bodyPr wrap="square" rtlCol="0">
            <a:spAutoFit/>
          </a:bodyPr>
          <a:lstStyle/>
          <a:p>
            <a:r>
              <a:rPr kumimoji="1" lang="ja-JP" altLang="en-US" dirty="0" smtClean="0"/>
              <a:t>１</a:t>
            </a:r>
            <a:endParaRPr kumimoji="1" lang="ja-JP" altLang="en-US" dirty="0"/>
          </a:p>
        </p:txBody>
      </p:sp>
      <p:sp>
        <p:nvSpPr>
          <p:cNvPr id="9" name="正方形/長方形 8"/>
          <p:cNvSpPr/>
          <p:nvPr/>
        </p:nvSpPr>
        <p:spPr>
          <a:xfrm>
            <a:off x="250296" y="1117600"/>
            <a:ext cx="4005615" cy="2483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64458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59644" y="203200"/>
            <a:ext cx="4504267" cy="815608"/>
          </a:xfrm>
          <a:prstGeom prst="rect">
            <a:avLst/>
          </a:prstGeom>
          <a:noFill/>
        </p:spPr>
        <p:txBody>
          <a:bodyPr wrap="square" rtlCol="0">
            <a:spAutoFit/>
          </a:bodyPr>
          <a:lstStyle/>
          <a:p>
            <a:r>
              <a:rPr lang="ja-JP" altLang="ja-JP" sz="1200" i="1" dirty="0">
                <a:latin typeface="BIZ UDゴシック" panose="020B0400000000000000" pitchFamily="49" charset="-128"/>
                <a:ea typeface="BIZ UDゴシック" panose="020B0400000000000000" pitchFamily="49" charset="-128"/>
              </a:rPr>
              <a:t>課題２　地域ブランド力の向上　⇒　</a:t>
            </a:r>
            <a:r>
              <a:rPr lang="ja-JP" altLang="ja-JP" sz="1200" i="1" u="sng" dirty="0">
                <a:latin typeface="BIZ UDゴシック" panose="020B0400000000000000" pitchFamily="49" charset="-128"/>
                <a:ea typeface="BIZ UDゴシック" panose="020B0400000000000000" pitchFamily="49" charset="-128"/>
              </a:rPr>
              <a:t>「江差を発信する</a:t>
            </a:r>
            <a:r>
              <a:rPr lang="ja-JP" altLang="ja-JP" sz="1200" u="sng" dirty="0">
                <a:latin typeface="BIZ UDゴシック" panose="020B0400000000000000" pitchFamily="49" charset="-128"/>
                <a:ea typeface="BIZ UDゴシック" panose="020B0400000000000000" pitchFamily="49" charset="-128"/>
              </a:rPr>
              <a:t>」</a:t>
            </a:r>
            <a:endParaRPr lang="ja-JP" altLang="ja-JP" sz="1200" dirty="0">
              <a:latin typeface="BIZ UDゴシック" panose="020B0400000000000000" pitchFamily="49" charset="-128"/>
              <a:ea typeface="BIZ UDゴシック" panose="020B0400000000000000" pitchFamily="49" charset="-128"/>
            </a:endParaRPr>
          </a:p>
          <a:p>
            <a:endParaRPr lang="en-US" altLang="ja-JP" sz="1100" dirty="0" smtClean="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200" dirty="0">
                <a:latin typeface="BIZ UDゴシック" panose="020B0400000000000000" pitchFamily="49" charset="-128"/>
                <a:ea typeface="BIZ UDゴシック" panose="020B0400000000000000" pitchFamily="49" charset="-128"/>
              </a:rPr>
              <a:t>１）日本遺産地域活性化事業の推進</a:t>
            </a:r>
          </a:p>
          <a:p>
            <a:r>
              <a:rPr lang="ja-JP" altLang="ja-JP" sz="1200" dirty="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２</a:t>
            </a:r>
            <a:r>
              <a:rPr lang="ja-JP" altLang="ja-JP" sz="1200" dirty="0">
                <a:latin typeface="BIZ UDゴシック" panose="020B0400000000000000" pitchFamily="49" charset="-128"/>
                <a:ea typeface="BIZ UDゴシック" panose="020B0400000000000000" pitchFamily="49" charset="-128"/>
              </a:rPr>
              <a:t>）観光ポータルサイトを柱とした効果的な情報</a:t>
            </a:r>
            <a:r>
              <a:rPr lang="ja-JP" altLang="ja-JP" sz="1200" dirty="0" smtClean="0">
                <a:latin typeface="BIZ UDゴシック" panose="020B0400000000000000" pitchFamily="49" charset="-128"/>
                <a:ea typeface="BIZ UDゴシック" panose="020B0400000000000000" pitchFamily="49" charset="-128"/>
              </a:rPr>
              <a:t>発信</a:t>
            </a:r>
            <a:endParaRPr lang="ja-JP" altLang="ja-JP" sz="1200" dirty="0">
              <a:latin typeface="BIZ UDゴシック" panose="020B0400000000000000" pitchFamily="49" charset="-128"/>
              <a:ea typeface="BIZ UDゴシック" panose="020B0400000000000000" pitchFamily="49" charset="-128"/>
            </a:endParaRPr>
          </a:p>
        </p:txBody>
      </p:sp>
      <p:sp>
        <p:nvSpPr>
          <p:cNvPr id="4" name="テキスト ボックス 6"/>
          <p:cNvSpPr txBox="1"/>
          <p:nvPr/>
        </p:nvSpPr>
        <p:spPr>
          <a:xfrm>
            <a:off x="284162" y="1158960"/>
            <a:ext cx="5518327" cy="254759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【課題２：</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年度活動目標】</a:t>
            </a:r>
          </a:p>
          <a:p>
            <a:pPr marL="133350" indent="-13335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新たに開設した日本遺産専用</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WEB</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サイトについてもみらい機構で管理運営し、情報の発信に努めます（整備されたスタンプラリー事業、クイズラリ－等の積極的活用の促進）</a:t>
            </a:r>
          </a:p>
          <a:p>
            <a:pPr marL="133350" indent="-13335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従来のニシン関連商品の販売の継続に加え、各店舗で取り扱いしているニシン料理及び新商品等の情報発信に努め、「ニシンの町」としてのイメージアップ向上を目指します。</a:t>
            </a:r>
          </a:p>
          <a:p>
            <a:pPr marL="133350" indent="-13335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(3)</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みらい機構で行っている日本遺産以外のかもめ島の史跡や動植物、景観も一体で紹介する海の日本遺産ウォークを継続するとともに、まちづくり協議会で実施する日本遺産ガイドツアーなどの各種企画を紹介し、かもめ島マリンピング利用者の町なか周遊につなげます。</a:t>
            </a:r>
          </a:p>
          <a:p>
            <a:pPr marL="133350" indent="-13335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(4)</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観光ポータルサイトを柱とし、江差町の歴史文化等の魅力を伝えるとともに、地域イベント情報の提供による集客化を図ります。</a:t>
            </a:r>
          </a:p>
        </p:txBody>
      </p:sp>
      <p:sp>
        <p:nvSpPr>
          <p:cNvPr id="5" name="角丸四角形 4"/>
          <p:cNvSpPr/>
          <p:nvPr/>
        </p:nvSpPr>
        <p:spPr>
          <a:xfrm>
            <a:off x="259644" y="1095022"/>
            <a:ext cx="5542845" cy="267546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284162" y="3995130"/>
            <a:ext cx="4016905" cy="2462213"/>
          </a:xfrm>
          <a:prstGeom prst="rect">
            <a:avLst/>
          </a:prstGeom>
        </p:spPr>
        <p:txBody>
          <a:bodyPr wrap="square">
            <a:spAutoFit/>
          </a:bodyPr>
          <a:lstStyle/>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【課題２：</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年度活動実績</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en-US" altLang="ja-JP" sz="1100" u="sng" kern="100" dirty="0">
                <a:latin typeface="BIZ UDゴシック" panose="020B0400000000000000" pitchFamily="49" charset="-128"/>
                <a:ea typeface="BIZ UDゴシック" panose="020B0400000000000000" pitchFamily="49" charset="-128"/>
                <a:cs typeface="Times New Roman" panose="02020603050405020304" pitchFamily="18" charset="0"/>
              </a:rPr>
              <a:t>(1)</a:t>
            </a:r>
            <a:r>
              <a:rPr lang="ja-JP" altLang="ja-JP" sz="1100" u="sng" kern="100" dirty="0">
                <a:latin typeface="BIZ UDゴシック" panose="020B0400000000000000" pitchFamily="49" charset="-128"/>
                <a:ea typeface="BIZ UDゴシック" panose="020B0400000000000000" pitchFamily="49" charset="-128"/>
                <a:cs typeface="Times New Roman" panose="02020603050405020304" pitchFamily="18" charset="0"/>
              </a:rPr>
              <a:t>日本遺産地域活性化事業の展開と情報発信等</a:t>
            </a: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江差町観光まちづくり協議会の事務局として</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町追分観光課</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と連携しながら「地域魅力</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向上事</a:t>
            </a:r>
            <a:endPar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業」の</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展開を</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取り進める</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とともに、江差町</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日本</a:t>
            </a:r>
            <a:endPar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遺産</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の</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PR</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活動に積極的</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に参画</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し、日本遺産</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事業</a:t>
            </a:r>
            <a:endPar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の</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充実化を図りました。</a:t>
            </a:r>
          </a:p>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・日本遺産ツアー</a:t>
            </a:r>
            <a:r>
              <a:rPr lang="ja-JP"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造成</a:t>
            </a:r>
            <a:r>
              <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詳細は</a:t>
            </a:r>
            <a:r>
              <a:rPr lang="en-US" altLang="ja-JP"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P1</a:t>
            </a:r>
            <a:r>
              <a:rPr lang="ja-JP" altLang="en-US" sz="1100" kern="100" dirty="0" smtClean="0">
                <a:latin typeface="BIZ UDゴシック" panose="020B0400000000000000" pitchFamily="49" charset="-128"/>
                <a:ea typeface="BIZ UDゴシック" panose="020B0400000000000000" pitchFamily="49" charset="-128"/>
                <a:cs typeface="Times New Roman" panose="02020603050405020304" pitchFamily="18" charset="0"/>
              </a:rPr>
              <a:t>参照）</a:t>
            </a:r>
            <a:endPar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・日本遺産ガイディングブックの作成</a:t>
            </a:r>
          </a:p>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・日本遺産</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WEB</a:t>
            </a: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ページの管理運営</a:t>
            </a:r>
          </a:p>
          <a:p>
            <a:pPr algn="just">
              <a:spcAft>
                <a:spcPts val="0"/>
              </a:spcAft>
            </a:pPr>
            <a:r>
              <a:rPr lang="ja-JP"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・日本遺産関連イベントへの参画</a:t>
            </a:r>
          </a:p>
          <a:p>
            <a:r>
              <a:rPr lang="ja-JP" altLang="ja-JP" sz="1100" dirty="0">
                <a:latin typeface="BIZ UDゴシック" panose="020B0400000000000000" pitchFamily="49" charset="-128"/>
                <a:ea typeface="BIZ UDゴシック" panose="020B0400000000000000" pitchFamily="49" charset="-128"/>
                <a:cs typeface="Times New Roman" panose="02020603050405020304" pitchFamily="18" charset="0"/>
              </a:rPr>
              <a:t>　　　（日本遺産フェスティバル、日本遺産の</a:t>
            </a:r>
            <a:r>
              <a:rPr lang="ja-JP" altLang="ja-JP" sz="1100" dirty="0" smtClean="0">
                <a:latin typeface="BIZ UDゴシック" panose="020B0400000000000000" pitchFamily="49" charset="-128"/>
                <a:ea typeface="BIZ UDゴシック" panose="020B0400000000000000" pitchFamily="49" charset="-128"/>
                <a:cs typeface="Times New Roman" panose="02020603050405020304" pitchFamily="18" charset="0"/>
              </a:rPr>
              <a:t>日</a:t>
            </a:r>
            <a:endParaRPr lang="en-US" altLang="ja-JP" sz="1100" dirty="0" smtClean="0">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sz="1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dirty="0" smtClean="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100" dirty="0" smtClean="0">
                <a:latin typeface="BIZ UDゴシック" panose="020B0400000000000000" pitchFamily="49" charset="-128"/>
                <a:ea typeface="BIZ UDゴシック" panose="020B0400000000000000" pitchFamily="49" charset="-128"/>
                <a:cs typeface="Times New Roman" panose="02020603050405020304" pitchFamily="18" charset="0"/>
              </a:rPr>
              <a:t>イベント</a:t>
            </a:r>
            <a:r>
              <a:rPr lang="ja-JP" altLang="ja-JP" sz="1100" dirty="0">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altLang="en-US" sz="1100" dirty="0">
              <a:latin typeface="BIZ UDゴシック" panose="020B0400000000000000" pitchFamily="49" charset="-128"/>
              <a:ea typeface="BIZ UDゴシック" panose="020B0400000000000000" pitchFamily="49" charset="-128"/>
            </a:endParaRPr>
          </a:p>
        </p:txBody>
      </p:sp>
      <p:pic>
        <p:nvPicPr>
          <p:cNvPr id="7" name="図 6"/>
          <p:cNvPicPr/>
          <p:nvPr/>
        </p:nvPicPr>
        <p:blipFill>
          <a:blip r:embed="rId2" cstate="print">
            <a:extLst>
              <a:ext uri="{28A0092B-C50C-407E-A947-70E740481C1C}">
                <a14:useLocalDpi xmlns:a14="http://schemas.microsoft.com/office/drawing/2010/main" val="0"/>
              </a:ext>
            </a:extLst>
          </a:blip>
          <a:stretch>
            <a:fillRect/>
          </a:stretch>
        </p:blipFill>
        <p:spPr>
          <a:xfrm>
            <a:off x="3752991" y="4578315"/>
            <a:ext cx="2049498" cy="1528508"/>
          </a:xfrm>
          <a:prstGeom prst="rect">
            <a:avLst/>
          </a:prstGeom>
        </p:spPr>
      </p:pic>
      <p:sp>
        <p:nvSpPr>
          <p:cNvPr id="8" name="テキスト ボックス 38"/>
          <p:cNvSpPr txBox="1"/>
          <p:nvPr/>
        </p:nvSpPr>
        <p:spPr>
          <a:xfrm>
            <a:off x="4046502" y="6106823"/>
            <a:ext cx="1676965" cy="35052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9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日本遺産フェスティバル</a:t>
            </a:r>
          </a:p>
        </p:txBody>
      </p:sp>
      <p:sp>
        <p:nvSpPr>
          <p:cNvPr id="9" name="テキスト ボックス 8"/>
          <p:cNvSpPr txBox="1"/>
          <p:nvPr/>
        </p:nvSpPr>
        <p:spPr>
          <a:xfrm>
            <a:off x="6208889" y="421523"/>
            <a:ext cx="5791200" cy="1615827"/>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(2)</a:t>
            </a:r>
            <a:r>
              <a:rPr lang="ja-JP" altLang="ja-JP" sz="1100" u="sng" dirty="0">
                <a:latin typeface="BIZ UDゴシック" panose="020B0400000000000000" pitchFamily="49" charset="-128"/>
                <a:ea typeface="BIZ UDゴシック" panose="020B0400000000000000" pitchFamily="49" charset="-128"/>
              </a:rPr>
              <a:t>ニシン関連商品の情報発信</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令和</a:t>
            </a:r>
            <a:r>
              <a:rPr lang="ja-JP" altLang="ja-JP" sz="1100" dirty="0">
                <a:latin typeface="BIZ UDゴシック" panose="020B0400000000000000" pitchFamily="49" charset="-128"/>
                <a:ea typeface="BIZ UDゴシック" panose="020B0400000000000000" pitchFamily="49" charset="-128"/>
              </a:rPr>
              <a:t>６年度の日本遺産魅力向上事業で商品化した「ニシンサンド」を</a:t>
            </a:r>
            <a:r>
              <a:rPr lang="ja-JP" altLang="ja-JP" sz="1100" dirty="0" err="1">
                <a:latin typeface="BIZ UDゴシック" panose="020B0400000000000000" pitchFamily="49" charset="-128"/>
                <a:ea typeface="BIZ UDゴシック" panose="020B0400000000000000" pitchFamily="49" charset="-128"/>
              </a:rPr>
              <a:t>ぷらっと</a:t>
            </a:r>
            <a:r>
              <a:rPr lang="ja-JP" altLang="ja-JP" sz="1100" dirty="0" smtClean="0">
                <a:latin typeface="BIZ UDゴシック" panose="020B0400000000000000" pitchFamily="49" charset="-128"/>
                <a:ea typeface="BIZ UDゴシック" panose="020B0400000000000000" pitchFamily="49" charset="-128"/>
              </a:rPr>
              <a:t>江</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差</a:t>
            </a:r>
            <a:r>
              <a:rPr lang="ja-JP" altLang="ja-JP" sz="1100" dirty="0">
                <a:latin typeface="BIZ UDゴシック" panose="020B0400000000000000" pitchFamily="49" charset="-128"/>
                <a:ea typeface="BIZ UDゴシック" panose="020B0400000000000000" pitchFamily="49" charset="-128"/>
              </a:rPr>
              <a:t>で販売を行ったほか、日本遺産</a:t>
            </a:r>
            <a:r>
              <a:rPr lang="en-US" altLang="ja-JP" sz="1100" dirty="0">
                <a:latin typeface="BIZ UDゴシック" panose="020B0400000000000000" pitchFamily="49" charset="-128"/>
                <a:ea typeface="BIZ UDゴシック" panose="020B0400000000000000" pitchFamily="49" charset="-128"/>
              </a:rPr>
              <a:t>WEB</a:t>
            </a:r>
            <a:r>
              <a:rPr lang="ja-JP" altLang="ja-JP" sz="1100" dirty="0">
                <a:latin typeface="BIZ UDゴシック" panose="020B0400000000000000" pitchFamily="49" charset="-128"/>
                <a:ea typeface="BIZ UDゴシック" panose="020B0400000000000000" pitchFamily="49" charset="-128"/>
              </a:rPr>
              <a:t>ページにおいて、町内のニシン関連商品（</a:t>
            </a:r>
            <a:r>
              <a:rPr lang="ja-JP" altLang="ja-JP" sz="1100" dirty="0" smtClean="0">
                <a:latin typeface="BIZ UDゴシック" panose="020B0400000000000000" pitchFamily="49" charset="-128"/>
                <a:ea typeface="BIZ UDゴシック" panose="020B0400000000000000" pitchFamily="49" charset="-128"/>
              </a:rPr>
              <a:t>飲食</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店</a:t>
            </a:r>
            <a:r>
              <a:rPr lang="ja-JP" altLang="ja-JP" sz="1100" dirty="0">
                <a:latin typeface="BIZ UDゴシック" panose="020B0400000000000000" pitchFamily="49" charset="-128"/>
                <a:ea typeface="BIZ UDゴシック" panose="020B0400000000000000" pitchFamily="49" charset="-128"/>
              </a:rPr>
              <a:t>メニュー含む）、ニシンに関する取組み等の情報を発信し</a:t>
            </a:r>
            <a:r>
              <a:rPr lang="en-US" altLang="ja-JP" sz="1100" dirty="0">
                <a:latin typeface="BIZ UDゴシック" panose="020B0400000000000000" pitchFamily="49" charset="-128"/>
                <a:ea typeface="BIZ UDゴシック" panose="020B0400000000000000" pitchFamily="49" charset="-128"/>
              </a:rPr>
              <a:t>PR</a:t>
            </a:r>
            <a:r>
              <a:rPr lang="ja-JP" altLang="ja-JP" sz="1100" dirty="0">
                <a:latin typeface="BIZ UDゴシック" panose="020B0400000000000000" pitchFamily="49" charset="-128"/>
                <a:ea typeface="BIZ UDゴシック" panose="020B0400000000000000" pitchFamily="49" charset="-128"/>
              </a:rPr>
              <a:t>に努めました。</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ニシンサンド販売期間：４月～９月　　　販売数：４５パック　　販売価格：</a:t>
            </a:r>
            <a:r>
              <a:rPr lang="en-US" altLang="ja-JP" sz="1100" dirty="0">
                <a:latin typeface="BIZ UDゴシック" panose="020B0400000000000000" pitchFamily="49" charset="-128"/>
                <a:ea typeface="BIZ UDゴシック" panose="020B0400000000000000" pitchFamily="49" charset="-128"/>
              </a:rPr>
              <a:t>900</a:t>
            </a:r>
            <a:r>
              <a:rPr lang="ja-JP" altLang="ja-JP" sz="1100" dirty="0">
                <a:latin typeface="BIZ UDゴシック" panose="020B0400000000000000" pitchFamily="49" charset="-128"/>
                <a:ea typeface="BIZ UDゴシック" panose="020B0400000000000000" pitchFamily="49" charset="-128"/>
              </a:rPr>
              <a:t>円</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日本遺産</a:t>
            </a:r>
            <a:r>
              <a:rPr lang="en-US" altLang="ja-JP" sz="1100" dirty="0">
                <a:latin typeface="BIZ UDゴシック" panose="020B0400000000000000" pitchFamily="49" charset="-128"/>
                <a:ea typeface="BIZ UDゴシック" panose="020B0400000000000000" pitchFamily="49" charset="-128"/>
              </a:rPr>
              <a:t>WEB</a:t>
            </a:r>
            <a:r>
              <a:rPr lang="ja-JP" altLang="ja-JP" sz="1100" dirty="0">
                <a:latin typeface="BIZ UDゴシック" panose="020B0400000000000000" pitchFamily="49" charset="-128"/>
                <a:ea typeface="BIZ UDゴシック" panose="020B0400000000000000" pitchFamily="49" charset="-128"/>
              </a:rPr>
              <a:t>ページでの情報発信</a:t>
            </a: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ニシン</a:t>
            </a:r>
            <a:r>
              <a:rPr lang="ja-JP" altLang="ja-JP" sz="1100" dirty="0">
                <a:latin typeface="BIZ UDゴシック" panose="020B0400000000000000" pitchFamily="49" charset="-128"/>
                <a:ea typeface="BIZ UDゴシック" panose="020B0400000000000000" pitchFamily="49" charset="-128"/>
              </a:rPr>
              <a:t>商品～「ニシンサンド」、名物「ニシンそば」、「ニシンの創作料理」</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ニシンのお土産」の項目でお店を紹介</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ニシン関連の取組み～ニシン稚魚放流、日本遺産御周印</a:t>
            </a:r>
            <a:r>
              <a:rPr lang="ja-JP" altLang="ja-JP" sz="1100" dirty="0" smtClean="0">
                <a:latin typeface="BIZ UDゴシック" panose="020B0400000000000000" pitchFamily="49" charset="-128"/>
                <a:ea typeface="BIZ UDゴシック" panose="020B0400000000000000" pitchFamily="49" charset="-128"/>
              </a:rPr>
              <a:t>販売</a:t>
            </a:r>
            <a:endParaRPr lang="ja-JP" altLang="ja-JP" sz="1100" dirty="0">
              <a:latin typeface="BIZ UDゴシック" panose="020B0400000000000000" pitchFamily="49" charset="-128"/>
              <a:ea typeface="BIZ UDゴシック" panose="020B0400000000000000" pitchFamily="49" charset="-128"/>
            </a:endParaRPr>
          </a:p>
        </p:txBody>
      </p:sp>
      <p:sp>
        <p:nvSpPr>
          <p:cNvPr id="10" name="テキスト ボックス 9"/>
          <p:cNvSpPr txBox="1"/>
          <p:nvPr/>
        </p:nvSpPr>
        <p:spPr>
          <a:xfrm>
            <a:off x="6270978" y="2183552"/>
            <a:ext cx="5667022" cy="938719"/>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(3)</a:t>
            </a:r>
            <a:r>
              <a:rPr lang="ja-JP" altLang="ja-JP" sz="1100" u="sng" dirty="0">
                <a:latin typeface="BIZ UDゴシック" panose="020B0400000000000000" pitchFamily="49" charset="-128"/>
                <a:ea typeface="BIZ UDゴシック" panose="020B0400000000000000" pitchFamily="49" charset="-128"/>
              </a:rPr>
              <a:t>かもめ島マリンピング「日本遺産ウォーク」の継続と日本遺産事業</a:t>
            </a:r>
            <a:r>
              <a:rPr lang="en-US" altLang="ja-JP" sz="1100" u="sng" dirty="0">
                <a:latin typeface="BIZ UDゴシック" panose="020B0400000000000000" pitchFamily="49" charset="-128"/>
                <a:ea typeface="BIZ UDゴシック" panose="020B0400000000000000" pitchFamily="49" charset="-128"/>
              </a:rPr>
              <a:t>PR </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かもめ</a:t>
            </a:r>
            <a:r>
              <a:rPr lang="ja-JP" altLang="ja-JP" sz="1100" dirty="0">
                <a:latin typeface="BIZ UDゴシック" panose="020B0400000000000000" pitchFamily="49" charset="-128"/>
                <a:ea typeface="BIZ UDゴシック" panose="020B0400000000000000" pitchFamily="49" charset="-128"/>
              </a:rPr>
              <a:t>島マリンピングのメニューの一つである「日本遺産ウォーク」については</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令和</a:t>
            </a:r>
            <a:r>
              <a:rPr lang="ja-JP" altLang="ja-JP" sz="1100" dirty="0">
                <a:latin typeface="BIZ UDゴシック" panose="020B0400000000000000" pitchFamily="49" charset="-128"/>
                <a:ea typeface="BIZ UDゴシック" panose="020B0400000000000000" pitchFamily="49" charset="-128"/>
              </a:rPr>
              <a:t>７年度の実施はありませんでした（希望者のキャンセル等）が、</a:t>
            </a:r>
            <a:r>
              <a:rPr lang="en-US" altLang="ja-JP" sz="1100" dirty="0">
                <a:latin typeface="BIZ UDゴシック" panose="020B0400000000000000" pitchFamily="49" charset="-128"/>
                <a:ea typeface="BIZ UDゴシック" panose="020B0400000000000000" pitchFamily="49" charset="-128"/>
              </a:rPr>
              <a:t>SUP</a:t>
            </a:r>
            <a:r>
              <a:rPr lang="ja-JP" altLang="ja-JP" sz="1100" dirty="0">
                <a:latin typeface="BIZ UDゴシック" panose="020B0400000000000000" pitchFamily="49" charset="-128"/>
                <a:ea typeface="BIZ UDゴシック" panose="020B0400000000000000" pitchFamily="49" charset="-128"/>
              </a:rPr>
              <a:t>体験時に</a:t>
            </a:r>
            <a:r>
              <a:rPr lang="ja-JP" altLang="ja-JP" sz="1100" dirty="0" err="1" smtClean="0">
                <a:latin typeface="BIZ UDゴシック" panose="020B0400000000000000" pitchFamily="49" charset="-128"/>
                <a:ea typeface="BIZ UDゴシック" panose="020B0400000000000000" pitchFamily="49" charset="-128"/>
              </a:rPr>
              <a:t>お</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ける</a:t>
            </a:r>
            <a:r>
              <a:rPr lang="ja-JP" altLang="ja-JP" sz="1100" dirty="0">
                <a:latin typeface="BIZ UDゴシック" panose="020B0400000000000000" pitchFamily="49" charset="-128"/>
                <a:ea typeface="BIZ UDゴシック" panose="020B0400000000000000" pitchFamily="49" charset="-128"/>
              </a:rPr>
              <a:t>構成文化財の紹介、宿泊利用者等へのいにしえ街道をはじめとする日本遺産の</a:t>
            </a:r>
            <a:r>
              <a:rPr lang="ja-JP" altLang="ja-JP" sz="1100" dirty="0" smtClean="0">
                <a:latin typeface="BIZ UDゴシック" panose="020B0400000000000000" pitchFamily="49" charset="-128"/>
                <a:ea typeface="BIZ UDゴシック" panose="020B0400000000000000" pitchFamily="49" charset="-128"/>
              </a:rPr>
              <a:t>紹</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介</a:t>
            </a:r>
            <a:r>
              <a:rPr lang="ja-JP" altLang="ja-JP" sz="1100" dirty="0">
                <a:latin typeface="BIZ UDゴシック" panose="020B0400000000000000" pitchFamily="49" charset="-128"/>
                <a:ea typeface="BIZ UDゴシック" panose="020B0400000000000000" pitchFamily="49" charset="-128"/>
              </a:rPr>
              <a:t>など、町なか周遊にもつながるよう職員による</a:t>
            </a:r>
            <a:r>
              <a:rPr lang="en-US" altLang="ja-JP" sz="1100" dirty="0">
                <a:latin typeface="BIZ UDゴシック" panose="020B0400000000000000" pitchFamily="49" charset="-128"/>
                <a:ea typeface="BIZ UDゴシック" panose="020B0400000000000000" pitchFamily="49" charset="-128"/>
              </a:rPr>
              <a:t>PR</a:t>
            </a:r>
            <a:r>
              <a:rPr lang="ja-JP" altLang="ja-JP" sz="1100" dirty="0">
                <a:latin typeface="BIZ UDゴシック" panose="020B0400000000000000" pitchFamily="49" charset="-128"/>
                <a:ea typeface="BIZ UDゴシック" panose="020B0400000000000000" pitchFamily="49" charset="-128"/>
              </a:rPr>
              <a:t>を行いました</a:t>
            </a:r>
            <a:r>
              <a:rPr lang="ja-JP" altLang="ja-JP" sz="1100" dirty="0" smtClean="0">
                <a:latin typeface="BIZ UDゴシック" panose="020B0400000000000000" pitchFamily="49" charset="-128"/>
                <a:ea typeface="BIZ UDゴシック" panose="020B0400000000000000" pitchFamily="49" charset="-128"/>
              </a:rPr>
              <a:t>。</a:t>
            </a:r>
            <a:endParaRPr lang="ja-JP" altLang="ja-JP" sz="1100" dirty="0">
              <a:latin typeface="BIZ UDゴシック" panose="020B0400000000000000" pitchFamily="49" charset="-128"/>
              <a:ea typeface="BIZ UDゴシック" panose="020B0400000000000000" pitchFamily="49" charset="-128"/>
            </a:endParaRPr>
          </a:p>
        </p:txBody>
      </p:sp>
      <p:sp>
        <p:nvSpPr>
          <p:cNvPr id="11" name="テキスト ボックス 10"/>
          <p:cNvSpPr txBox="1"/>
          <p:nvPr/>
        </p:nvSpPr>
        <p:spPr>
          <a:xfrm>
            <a:off x="6270978" y="3282324"/>
            <a:ext cx="5548489" cy="938719"/>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(4)</a:t>
            </a:r>
            <a:r>
              <a:rPr lang="ja-JP" altLang="ja-JP" sz="1100" u="sng" dirty="0">
                <a:latin typeface="BIZ UDゴシック" panose="020B0400000000000000" pitchFamily="49" charset="-128"/>
                <a:ea typeface="BIZ UDゴシック" panose="020B0400000000000000" pitchFamily="49" charset="-128"/>
              </a:rPr>
              <a:t>観光ポータルサイトを柱とした地域情報の提供</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観光</a:t>
            </a:r>
            <a:r>
              <a:rPr lang="ja-JP" altLang="ja-JP" sz="1100" dirty="0">
                <a:latin typeface="BIZ UDゴシック" panose="020B0400000000000000" pitchFamily="49" charset="-128"/>
                <a:ea typeface="BIZ UDゴシック" panose="020B0400000000000000" pitchFamily="49" charset="-128"/>
              </a:rPr>
              <a:t>ポータルサイトの運用にあたっては、より多くの方々に何度も閲覧</a:t>
            </a:r>
            <a:r>
              <a:rPr lang="ja-JP" altLang="ja-JP" sz="1100" dirty="0" smtClean="0">
                <a:latin typeface="BIZ UDゴシック" panose="020B0400000000000000" pitchFamily="49" charset="-128"/>
                <a:ea typeface="BIZ UDゴシック" panose="020B0400000000000000" pitchFamily="49" charset="-128"/>
              </a:rPr>
              <a:t>いただく</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ため</a:t>
            </a:r>
            <a:r>
              <a:rPr lang="ja-JP" altLang="ja-JP" sz="1100" dirty="0">
                <a:latin typeface="BIZ UDゴシック" panose="020B0400000000000000" pitchFamily="49" charset="-128"/>
                <a:ea typeface="BIZ UDゴシック" panose="020B0400000000000000" pitchFamily="49" charset="-128"/>
              </a:rPr>
              <a:t>、情報の更新とタイムリーな提供に努め、旅マエ、旅ナカ情報</a:t>
            </a:r>
            <a:r>
              <a:rPr lang="ja-JP" altLang="ja-JP" sz="1100" dirty="0" smtClean="0">
                <a:latin typeface="BIZ UDゴシック" panose="020B0400000000000000" pitchFamily="49" charset="-128"/>
                <a:ea typeface="BIZ UDゴシック" panose="020B0400000000000000" pitchFamily="49" charset="-128"/>
              </a:rPr>
              <a:t>の充実化</a:t>
            </a:r>
            <a:r>
              <a:rPr lang="ja-JP" altLang="ja-JP" sz="1100" dirty="0">
                <a:latin typeface="BIZ UDゴシック" panose="020B0400000000000000" pitchFamily="49" charset="-128"/>
                <a:ea typeface="BIZ UDゴシック" panose="020B0400000000000000" pitchFamily="49" charset="-128"/>
              </a:rPr>
              <a:t>を</a:t>
            </a:r>
            <a:r>
              <a:rPr lang="ja-JP" altLang="ja-JP" sz="1100" dirty="0" smtClean="0">
                <a:latin typeface="BIZ UDゴシック" panose="020B0400000000000000" pitchFamily="49" charset="-128"/>
                <a:ea typeface="BIZ UDゴシック" panose="020B0400000000000000" pitchFamily="49" charset="-128"/>
              </a:rPr>
              <a:t>図り</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ました</a:t>
            </a:r>
            <a:r>
              <a:rPr lang="ja-JP" altLang="ja-JP" sz="1100" dirty="0">
                <a:latin typeface="BIZ UDゴシック" panose="020B0400000000000000" pitchFamily="49" charset="-128"/>
                <a:ea typeface="BIZ UDゴシック" panose="020B0400000000000000" pitchFamily="49" charset="-128"/>
              </a:rPr>
              <a:t>。また、江差町に訪れた観光客に対しては、みらい</a:t>
            </a:r>
            <a:r>
              <a:rPr lang="ja-JP" altLang="ja-JP" sz="1100" dirty="0" smtClean="0">
                <a:latin typeface="BIZ UDゴシック" panose="020B0400000000000000" pitchFamily="49" charset="-128"/>
                <a:ea typeface="BIZ UDゴシック" panose="020B0400000000000000" pitchFamily="49" charset="-128"/>
              </a:rPr>
              <a:t>機構で</a:t>
            </a:r>
            <a:r>
              <a:rPr lang="ja-JP" altLang="ja-JP" sz="1100" dirty="0">
                <a:latin typeface="BIZ UDゴシック" panose="020B0400000000000000" pitchFamily="49" charset="-128"/>
                <a:ea typeface="BIZ UDゴシック" panose="020B0400000000000000" pitchFamily="49" charset="-128"/>
              </a:rPr>
              <a:t>運営する観光</a:t>
            </a:r>
            <a:r>
              <a:rPr lang="ja-JP" altLang="ja-JP" sz="1100" dirty="0" smtClean="0">
                <a:latin typeface="BIZ UDゴシック" panose="020B0400000000000000" pitchFamily="49" charset="-128"/>
                <a:ea typeface="BIZ UDゴシック" panose="020B0400000000000000" pitchFamily="49" charset="-128"/>
              </a:rPr>
              <a:t>情報</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総合</a:t>
            </a:r>
            <a:r>
              <a:rPr lang="ja-JP" altLang="ja-JP" sz="1100" dirty="0">
                <a:latin typeface="BIZ UDゴシック" panose="020B0400000000000000" pitchFamily="49" charset="-128"/>
                <a:ea typeface="BIZ UDゴシック" panose="020B0400000000000000" pitchFamily="49" charset="-128"/>
              </a:rPr>
              <a:t>案内所</a:t>
            </a:r>
            <a:r>
              <a:rPr lang="ja-JP" altLang="ja-JP" sz="1100" dirty="0" smtClean="0">
                <a:latin typeface="BIZ UDゴシック" panose="020B0400000000000000" pitchFamily="49" charset="-128"/>
                <a:ea typeface="BIZ UDゴシック" panose="020B0400000000000000" pitchFamily="49" charset="-128"/>
              </a:rPr>
              <a:t>に</a:t>
            </a:r>
            <a:r>
              <a:rPr lang="ja-JP" altLang="en-US" sz="1100" dirty="0">
                <a:latin typeface="BIZ UDゴシック" panose="020B0400000000000000" pitchFamily="49" charset="-128"/>
                <a:ea typeface="BIZ UDゴシック" panose="020B0400000000000000" pitchFamily="49" charset="-128"/>
              </a:rPr>
              <a:t>おいて</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的確かつ丁寧な情報を発信</a:t>
            </a:r>
            <a:r>
              <a:rPr lang="ja-JP" altLang="ja-JP" sz="1100" dirty="0" smtClean="0">
                <a:latin typeface="BIZ UDゴシック" panose="020B0400000000000000" pitchFamily="49" charset="-128"/>
                <a:ea typeface="BIZ UDゴシック" panose="020B0400000000000000" pitchFamily="49" charset="-128"/>
              </a:rPr>
              <a:t>しました</a:t>
            </a:r>
            <a:r>
              <a:rPr lang="ja-JP" altLang="en-US"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4059676760"/>
              </p:ext>
            </p:extLst>
          </p:nvPr>
        </p:nvGraphicFramePr>
        <p:xfrm>
          <a:off x="6413500" y="4771119"/>
          <a:ext cx="5524500" cy="1156947"/>
        </p:xfrm>
        <a:graphic>
          <a:graphicData uri="http://schemas.openxmlformats.org/drawingml/2006/table">
            <a:tbl>
              <a:tblPr firstRow="1" firstCol="1" bandRow="1">
                <a:tableStyleId>{5C22544A-7EE6-4342-B048-85BDC9FD1C3A}</a:tableStyleId>
              </a:tblPr>
              <a:tblGrid>
                <a:gridCol w="869950"/>
                <a:gridCol w="930910"/>
                <a:gridCol w="930910"/>
                <a:gridCol w="930910"/>
                <a:gridCol w="930910"/>
                <a:gridCol w="930910"/>
              </a:tblGrid>
              <a:tr h="273050">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４～６月期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７～９月期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00" kern="100">
                          <a:effectLst/>
                        </a:rPr>
                        <a:t>10</a:t>
                      </a:r>
                      <a:r>
                        <a:rPr lang="ja-JP" sz="1000" kern="100">
                          <a:effectLst/>
                        </a:rPr>
                        <a:t>～</a:t>
                      </a:r>
                      <a:r>
                        <a:rPr lang="en-US" sz="1000" kern="100">
                          <a:effectLst/>
                        </a:rPr>
                        <a:t>12</a:t>
                      </a:r>
                      <a:r>
                        <a:rPr lang="ja-JP" sz="1000" kern="100">
                          <a:effectLst/>
                        </a:rPr>
                        <a:t>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１～３月期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337797">
                <a:tc>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163,457</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235,743</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85,852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n-ea"/>
                          <a:ea typeface="+mn-ea"/>
                          <a:cs typeface="Times New Roman" panose="02020603050405020304" pitchFamily="18" charset="0"/>
                        </a:rPr>
                        <a:t>80,482</a:t>
                      </a:r>
                      <a:endParaRPr lang="ja-JP" sz="1050" kern="100" dirty="0">
                        <a:effectLst/>
                        <a:latin typeface="+mn-ea"/>
                        <a:ea typeface="+mn-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n-ea"/>
                          <a:ea typeface="+mn-ea"/>
                          <a:cs typeface="Times New Roman" panose="02020603050405020304" pitchFamily="18" charset="0"/>
                        </a:rPr>
                        <a:t>565,534</a:t>
                      </a:r>
                      <a:endParaRPr lang="ja-JP" sz="1050" kern="100" dirty="0">
                        <a:effectLst/>
                        <a:latin typeface="+mn-ea"/>
                        <a:ea typeface="+mn-ea"/>
                        <a:cs typeface="Times New Roman" panose="02020603050405020304" pitchFamily="18" charset="0"/>
                      </a:endParaRPr>
                    </a:p>
                  </a:txBody>
                  <a:tcPr marL="68580" marR="68580" marT="0" marB="0" anchor="ctr"/>
                </a:tc>
              </a:tr>
              <a:tr h="273050">
                <a:tc>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150,874</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256,202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91,765</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n-ea"/>
                          <a:ea typeface="+mn-ea"/>
                          <a:cs typeface="Times New Roman" panose="02020603050405020304" pitchFamily="18" charset="0"/>
                        </a:rPr>
                        <a:t>150,752</a:t>
                      </a:r>
                      <a:endParaRPr lang="ja-JP" sz="1050" kern="100" dirty="0">
                        <a:effectLst/>
                        <a:latin typeface="+mn-ea"/>
                        <a:ea typeface="+mn-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n-ea"/>
                          <a:ea typeface="+mn-ea"/>
                          <a:cs typeface="Times New Roman" panose="02020603050405020304" pitchFamily="18" charset="0"/>
                        </a:rPr>
                        <a:t>649,593</a:t>
                      </a:r>
                      <a:endParaRPr lang="ja-JP" sz="1050" kern="100" dirty="0">
                        <a:effectLst/>
                        <a:latin typeface="+mn-ea"/>
                        <a:ea typeface="+mn-ea"/>
                        <a:cs typeface="Times New Roman" panose="02020603050405020304" pitchFamily="18" charset="0"/>
                      </a:endParaRPr>
                    </a:p>
                  </a:txBody>
                  <a:tcPr marL="68580" marR="68580" marT="0" marB="0" anchor="ctr"/>
                </a:tc>
              </a:tr>
              <a:tr h="273050">
                <a:tc>
                  <a:txBody>
                    <a:bodyPr/>
                    <a:lstStyle/>
                    <a:p>
                      <a:pPr algn="ctr">
                        <a:spcAft>
                          <a:spcPts val="0"/>
                        </a:spcAft>
                      </a:pPr>
                      <a:r>
                        <a:rPr lang="ja-JP" sz="1050" kern="100">
                          <a:effectLst/>
                        </a:rPr>
                        <a:t>比　較</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12,583</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▲20,459</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▲5,913</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n-ea"/>
                          <a:ea typeface="+mn-ea"/>
                          <a:cs typeface="Times New Roman" panose="02020603050405020304" pitchFamily="18" charset="0"/>
                        </a:rPr>
                        <a:t>▲70,270</a:t>
                      </a:r>
                      <a:endParaRPr lang="ja-JP" sz="1050" kern="100">
                        <a:effectLst/>
                        <a:latin typeface="+mn-ea"/>
                        <a:ea typeface="+mn-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n-ea"/>
                          <a:ea typeface="+mn-ea"/>
                          <a:cs typeface="Times New Roman" panose="02020603050405020304" pitchFamily="18" charset="0"/>
                        </a:rPr>
                        <a:t>▲84,059</a:t>
                      </a:r>
                      <a:endParaRPr lang="ja-JP" sz="1050" kern="100" dirty="0">
                        <a:effectLst/>
                        <a:latin typeface="+mn-ea"/>
                        <a:ea typeface="+mn-ea"/>
                        <a:cs typeface="Times New Roman" panose="02020603050405020304" pitchFamily="18" charset="0"/>
                      </a:endParaRPr>
                    </a:p>
                  </a:txBody>
                  <a:tcPr marL="68580" marR="68580" marT="0" marB="0" anchor="ctr"/>
                </a:tc>
              </a:tr>
            </a:tbl>
          </a:graphicData>
        </a:graphic>
      </p:graphicFrame>
      <p:sp>
        <p:nvSpPr>
          <p:cNvPr id="14" name="Rectangle 1"/>
          <p:cNvSpPr>
            <a:spLocks noChangeArrowheads="1"/>
          </p:cNvSpPr>
          <p:nvPr/>
        </p:nvSpPr>
        <p:spPr bwMode="auto">
          <a:xfrm>
            <a:off x="6073089" y="4309725"/>
            <a:ext cx="59270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667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6670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smtClean="0">
                <a:ln>
                  <a:noFill/>
                </a:ln>
                <a:solidFill>
                  <a:schemeClr val="tx1"/>
                </a:solidFill>
                <a:effectLst/>
                <a:latin typeface="+mj-ea"/>
                <a:ea typeface="+mj-ea"/>
                <a:cs typeface="Times New Roman" panose="02020603050405020304" pitchFamily="18" charset="0"/>
              </a:rPr>
              <a:t>〇観光ポータルサイトの運営</a:t>
            </a:r>
            <a:endParaRPr kumimoji="0" lang="ja-JP" altLang="ja-JP" sz="1100" b="0" i="0" u="none" strike="noStrike" cap="none" normalizeH="0" baseline="0" dirty="0" smtClean="0">
              <a:ln>
                <a:noFill/>
              </a:ln>
              <a:solidFill>
                <a:schemeClr val="tx1"/>
              </a:solidFill>
              <a:effectLst/>
              <a:latin typeface="+mj-ea"/>
              <a:ea typeface="+mj-ea"/>
            </a:endParaRPr>
          </a:p>
          <a:p>
            <a:pPr marL="0" marR="0" lvl="0" indent="26670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smtClean="0">
                <a:ln>
                  <a:noFill/>
                </a:ln>
                <a:solidFill>
                  <a:schemeClr val="tx1"/>
                </a:solidFill>
                <a:effectLst/>
                <a:latin typeface="+mj-ea"/>
                <a:ea typeface="+mj-ea"/>
                <a:cs typeface="Times New Roman" panose="02020603050405020304" pitchFamily="18" charset="0"/>
              </a:rPr>
              <a:t>　　・日本語サイトのページビュー数 </a:t>
            </a:r>
            <a:r>
              <a:rPr kumimoji="0" lang="ja-JP" altLang="en-US" sz="1100" b="0" i="0" u="none" strike="noStrike" cap="none" normalizeH="0" baseline="0" dirty="0" smtClean="0">
                <a:ln>
                  <a:noFill/>
                </a:ln>
                <a:solidFill>
                  <a:schemeClr val="tx1"/>
                </a:solidFill>
                <a:effectLst/>
                <a:latin typeface="+mj-ea"/>
                <a:ea typeface="+mj-ea"/>
                <a:cs typeface="Times New Roman" panose="02020603050405020304" pitchFamily="18" charset="0"/>
              </a:rPr>
              <a:t>                            　　　　　　　　　　　　　  （単位：</a:t>
            </a:r>
            <a:r>
              <a:rPr kumimoji="0" lang="ja-JP" altLang="en-US" sz="1100" dirty="0" smtClean="0">
                <a:latin typeface="+mj-ea"/>
                <a:ea typeface="+mj-ea"/>
                <a:cs typeface="Times New Roman" panose="02020603050405020304" pitchFamily="18" charset="0"/>
              </a:rPr>
              <a:t>回</a:t>
            </a:r>
            <a:r>
              <a:rPr kumimoji="0" lang="ja-JP" altLang="en-US" sz="1100" b="0" i="0" u="none" strike="noStrike" cap="none" normalizeH="0" baseline="0" dirty="0" smtClean="0">
                <a:ln>
                  <a:noFill/>
                </a:ln>
                <a:solidFill>
                  <a:schemeClr val="tx1"/>
                </a:solidFill>
                <a:effectLst/>
                <a:latin typeface="+mj-ea"/>
                <a:ea typeface="+mj-ea"/>
                <a:cs typeface="Times New Roman" panose="02020603050405020304" pitchFamily="18" charset="0"/>
              </a:rPr>
              <a:t>）</a:t>
            </a:r>
          </a:p>
        </p:txBody>
      </p:sp>
      <p:sp>
        <p:nvSpPr>
          <p:cNvPr id="15" name="テキスト ボックス 14"/>
          <p:cNvSpPr txBox="1"/>
          <p:nvPr/>
        </p:nvSpPr>
        <p:spPr>
          <a:xfrm>
            <a:off x="11573450" y="6299806"/>
            <a:ext cx="546545" cy="369332"/>
          </a:xfrm>
          <a:prstGeom prst="rect">
            <a:avLst/>
          </a:prstGeom>
          <a:noFill/>
        </p:spPr>
        <p:txBody>
          <a:bodyPr wrap="square" rtlCol="0">
            <a:spAutoFit/>
          </a:bodyPr>
          <a:lstStyle/>
          <a:p>
            <a:r>
              <a:rPr lang="ja-JP" altLang="en-US" dirty="0"/>
              <a:t>２</a:t>
            </a:r>
            <a:endParaRPr kumimoji="1" lang="ja-JP" altLang="en-US" dirty="0"/>
          </a:p>
        </p:txBody>
      </p:sp>
      <p:sp>
        <p:nvSpPr>
          <p:cNvPr id="16" name="テキスト ボックス 15"/>
          <p:cNvSpPr txBox="1"/>
          <p:nvPr/>
        </p:nvSpPr>
        <p:spPr>
          <a:xfrm>
            <a:off x="6342239" y="6038196"/>
            <a:ext cx="4413955" cy="261610"/>
          </a:xfrm>
          <a:prstGeom prst="rect">
            <a:avLst/>
          </a:prstGeom>
          <a:noFill/>
        </p:spPr>
        <p:txBody>
          <a:bodyPr wrap="square" rtlCol="0">
            <a:spAutoFit/>
          </a:bodyPr>
          <a:lstStyle/>
          <a:p>
            <a:r>
              <a:rPr lang="en-US" altLang="ja-JP" sz="1100" dirty="0">
                <a:latin typeface="+mj-ea"/>
                <a:ea typeface="+mj-ea"/>
              </a:rPr>
              <a:t>※</a:t>
            </a:r>
            <a:r>
              <a:rPr lang="ja-JP" altLang="ja-JP" sz="1100" dirty="0">
                <a:latin typeface="+mj-ea"/>
                <a:ea typeface="+mj-ea"/>
              </a:rPr>
              <a:t>総ページビュー数は、前年度比　</a:t>
            </a:r>
            <a:r>
              <a:rPr lang="en-US" altLang="ja-JP" sz="1100" dirty="0" smtClean="0">
                <a:latin typeface="+mj-ea"/>
                <a:ea typeface="+mj-ea"/>
              </a:rPr>
              <a:t>87.06</a:t>
            </a:r>
            <a:r>
              <a:rPr lang="ja-JP" altLang="ja-JP" sz="1100" dirty="0" smtClean="0">
                <a:latin typeface="+mj-ea"/>
                <a:ea typeface="+mj-ea"/>
              </a:rPr>
              <a:t>％</a:t>
            </a:r>
            <a:endParaRPr lang="ja-JP" altLang="ja-JP" sz="1100" dirty="0">
              <a:latin typeface="+mj-ea"/>
              <a:ea typeface="+mj-ea"/>
            </a:endParaRPr>
          </a:p>
        </p:txBody>
      </p:sp>
      <p:sp>
        <p:nvSpPr>
          <p:cNvPr id="3" name="正方形/長方形 2"/>
          <p:cNvSpPr/>
          <p:nvPr/>
        </p:nvSpPr>
        <p:spPr>
          <a:xfrm>
            <a:off x="284162" y="203200"/>
            <a:ext cx="4186238" cy="31608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9409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3195" y="5093436"/>
            <a:ext cx="5000981" cy="261610"/>
          </a:xfrm>
          <a:prstGeom prst="rect">
            <a:avLst/>
          </a:prstGeom>
          <a:noFill/>
        </p:spPr>
        <p:txBody>
          <a:bodyPr wrap="square" rtlCol="0">
            <a:spAutoFit/>
          </a:bodyPr>
          <a:lstStyle/>
          <a:p>
            <a:r>
              <a:rPr lang="ja-JP" altLang="ja-JP" sz="1100" dirty="0" smtClean="0"/>
              <a:t>・</a:t>
            </a:r>
            <a:r>
              <a:rPr lang="ja-JP" altLang="en-US" sz="1100" dirty="0"/>
              <a:t>各</a:t>
            </a:r>
            <a:r>
              <a:rPr lang="ja-JP" altLang="ja-JP" sz="1100" dirty="0" smtClean="0"/>
              <a:t>サイトの</a:t>
            </a:r>
            <a:r>
              <a:rPr lang="ja-JP" altLang="en-US" sz="1100" dirty="0" smtClean="0"/>
              <a:t>年間</a:t>
            </a:r>
            <a:r>
              <a:rPr lang="ja-JP" altLang="ja-JP" sz="1100" dirty="0" smtClean="0"/>
              <a:t>情報更新数</a:t>
            </a:r>
            <a:r>
              <a:rPr lang="ja-JP" altLang="en-US" sz="1100" dirty="0" smtClean="0"/>
              <a:t>　　　　　　　　　　　　　　　　　　　　　　　　　（単位：回）</a:t>
            </a:r>
            <a:r>
              <a:rPr lang="ja-JP" altLang="ja-JP" sz="1100" dirty="0" smtClean="0"/>
              <a:t> </a:t>
            </a:r>
            <a:endParaRPr kumimoji="1" lang="ja-JP" altLang="en-US" sz="1100" dirty="0"/>
          </a:p>
        </p:txBody>
      </p:sp>
      <p:graphicFrame>
        <p:nvGraphicFramePr>
          <p:cNvPr id="5" name="表 4"/>
          <p:cNvGraphicFramePr>
            <a:graphicFrameLocks noGrp="1"/>
          </p:cNvGraphicFramePr>
          <p:nvPr>
            <p:extLst>
              <p:ext uri="{D42A27DB-BD31-4B8C-83A1-F6EECF244321}">
                <p14:modId xmlns:p14="http://schemas.microsoft.com/office/powerpoint/2010/main" val="545430010"/>
              </p:ext>
            </p:extLst>
          </p:nvPr>
        </p:nvGraphicFramePr>
        <p:xfrm>
          <a:off x="316085" y="5342310"/>
          <a:ext cx="5000978" cy="1252272"/>
        </p:xfrm>
        <a:graphic>
          <a:graphicData uri="http://schemas.openxmlformats.org/drawingml/2006/table">
            <a:tbl>
              <a:tblPr firstRow="1" firstCol="1" bandRow="1">
                <a:tableStyleId>{5C22544A-7EE6-4342-B048-85BDC9FD1C3A}</a:tableStyleId>
              </a:tblPr>
              <a:tblGrid>
                <a:gridCol w="947102"/>
                <a:gridCol w="1013469"/>
                <a:gridCol w="1013469"/>
                <a:gridCol w="1013469"/>
                <a:gridCol w="1013469"/>
              </a:tblGrid>
              <a:tr h="271236">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altLang="en-US" sz="1000" kern="100" dirty="0" smtClean="0">
                          <a:effectLst/>
                          <a:latin typeface="+mn-lt"/>
                          <a:ea typeface="+mn-ea"/>
                          <a:cs typeface="+mn-cs"/>
                        </a:rPr>
                        <a:t>日本語サイト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altLang="en-US" sz="1000" kern="100" dirty="0" smtClean="0">
                          <a:effectLst/>
                          <a:latin typeface="+mn-lt"/>
                          <a:ea typeface="+mn-ea"/>
                          <a:cs typeface="+mn-cs"/>
                        </a:rPr>
                        <a:t>英語サイト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altLang="en-US" sz="1000" kern="100" dirty="0" smtClean="0">
                          <a:effectLst/>
                          <a:latin typeface="+mn-lt"/>
                          <a:ea typeface="+mn-ea"/>
                          <a:cs typeface="+mn-cs"/>
                        </a:rPr>
                        <a:t>日本遺産サイト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355952">
                <a:tc>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altLang="ja-JP" sz="1050" kern="100" dirty="0" smtClean="0">
                          <a:effectLst/>
                          <a:latin typeface="Century" panose="02040604050505020304" pitchFamily="18" charset="0"/>
                          <a:ea typeface="ＭＳ 明朝" panose="02020609040205080304" pitchFamily="17" charset="-128"/>
                          <a:cs typeface="Times New Roman" panose="02020603050405020304" pitchFamily="18" charset="0"/>
                        </a:rPr>
                        <a:t>540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altLang="ja-JP" sz="1050" kern="100" dirty="0" smtClean="0">
                          <a:effectLst/>
                          <a:latin typeface="Century" panose="02040604050505020304" pitchFamily="18" charset="0"/>
                          <a:ea typeface="ＭＳ 明朝" panose="02020609040205080304" pitchFamily="17" charset="-128"/>
                          <a:cs typeface="Times New Roman" panose="02020603050405020304" pitchFamily="18" charset="0"/>
                        </a:rPr>
                        <a:t>58</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rPr>
                        <a:t>57</a:t>
                      </a: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rPr>
                        <a:t> </a:t>
                      </a:r>
                      <a:r>
                        <a:rPr lang="en-US" sz="1050" kern="100" dirty="0" smtClean="0">
                          <a:effectLst/>
                        </a:rPr>
                        <a:t>655</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353848">
                <a:tc>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rPr>
                        <a:t>521</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rPr>
                        <a:t>42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altLang="ja-JP" sz="1050" kern="100" dirty="0" smtClean="0">
                          <a:effectLst/>
                          <a:latin typeface="+mn-lt"/>
                          <a:ea typeface="+mn-ea"/>
                          <a:cs typeface="+mn-cs"/>
                        </a:rPr>
                        <a:t>5</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rPr>
                        <a:t>563</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71236">
                <a:tc>
                  <a:txBody>
                    <a:bodyPr/>
                    <a:lstStyle/>
                    <a:p>
                      <a:pPr algn="ctr">
                        <a:spcAft>
                          <a:spcPts val="0"/>
                        </a:spcAft>
                      </a:pPr>
                      <a:r>
                        <a:rPr lang="ja-JP" sz="1050" kern="100">
                          <a:effectLst/>
                        </a:rPr>
                        <a:t>比　較</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altLang="ja-JP" sz="1050" kern="100" dirty="0" smtClean="0">
                          <a:effectLst/>
                          <a:latin typeface="Century" panose="02040604050505020304" pitchFamily="18" charset="0"/>
                          <a:ea typeface="ＭＳ 明朝" panose="02020609040205080304" pitchFamily="17" charset="-128"/>
                          <a:cs typeface="Times New Roman" panose="02020603050405020304" pitchFamily="18" charset="0"/>
                        </a:rPr>
                        <a:t>19</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altLang="ja-JP" sz="1050" kern="100" dirty="0" smtClean="0">
                          <a:effectLst/>
                          <a:latin typeface="Century" panose="02040604050505020304" pitchFamily="18" charset="0"/>
                          <a:ea typeface="ＭＳ 明朝" panose="02020609040205080304" pitchFamily="17" charset="-128"/>
                          <a:cs typeface="Times New Roman" panose="02020603050405020304" pitchFamily="18" charset="0"/>
                        </a:rPr>
                        <a:t>16</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rPr>
                        <a:t>52</a:t>
                      </a: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rPr>
                        <a:t>92</a:t>
                      </a: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bl>
          </a:graphicData>
        </a:graphic>
      </p:graphicFrame>
      <p:sp>
        <p:nvSpPr>
          <p:cNvPr id="6" name="テキスト ボックス 5"/>
          <p:cNvSpPr txBox="1"/>
          <p:nvPr/>
        </p:nvSpPr>
        <p:spPr>
          <a:xfrm>
            <a:off x="203195" y="1504764"/>
            <a:ext cx="5000981" cy="261610"/>
          </a:xfrm>
          <a:prstGeom prst="rect">
            <a:avLst/>
          </a:prstGeom>
          <a:noFill/>
        </p:spPr>
        <p:txBody>
          <a:bodyPr wrap="square" rtlCol="0">
            <a:spAutoFit/>
          </a:bodyPr>
          <a:lstStyle/>
          <a:p>
            <a:r>
              <a:rPr lang="ja-JP" altLang="ja-JP" sz="1100" dirty="0"/>
              <a:t>・英語サイトのページビュー数 </a:t>
            </a:r>
            <a:r>
              <a:rPr lang="en-US" altLang="ja-JP" sz="1100" dirty="0"/>
              <a:t>                    </a:t>
            </a:r>
            <a:r>
              <a:rPr lang="ja-JP" altLang="ja-JP" sz="1100" dirty="0"/>
              <a:t>　　　　　</a:t>
            </a:r>
            <a:r>
              <a:rPr lang="en-US" altLang="ja-JP" sz="1100" dirty="0"/>
              <a:t>       </a:t>
            </a:r>
            <a:r>
              <a:rPr lang="ja-JP" altLang="ja-JP" sz="1100" dirty="0"/>
              <a:t>　</a:t>
            </a:r>
            <a:r>
              <a:rPr lang="ja-JP" altLang="en-US" sz="1100" dirty="0" smtClean="0"/>
              <a:t>　　　　　　　　</a:t>
            </a:r>
            <a:r>
              <a:rPr lang="en-US" altLang="ja-JP" sz="1100" dirty="0" smtClean="0"/>
              <a:t>   </a:t>
            </a:r>
            <a:r>
              <a:rPr lang="ja-JP" altLang="ja-JP" sz="1100" dirty="0"/>
              <a:t>（単位：回）</a:t>
            </a:r>
            <a:endParaRPr kumimoji="1" lang="ja-JP" altLang="en-US" sz="1100" dirty="0"/>
          </a:p>
        </p:txBody>
      </p:sp>
      <p:graphicFrame>
        <p:nvGraphicFramePr>
          <p:cNvPr id="2" name="表 1"/>
          <p:cNvGraphicFramePr>
            <a:graphicFrameLocks noGrp="1"/>
          </p:cNvGraphicFramePr>
          <p:nvPr>
            <p:extLst>
              <p:ext uri="{D42A27DB-BD31-4B8C-83A1-F6EECF244321}">
                <p14:modId xmlns:p14="http://schemas.microsoft.com/office/powerpoint/2010/main" val="3069836387"/>
              </p:ext>
            </p:extLst>
          </p:nvPr>
        </p:nvGraphicFramePr>
        <p:xfrm>
          <a:off x="316082" y="1716490"/>
          <a:ext cx="5000981" cy="1223740"/>
        </p:xfrm>
        <a:graphic>
          <a:graphicData uri="http://schemas.openxmlformats.org/drawingml/2006/table">
            <a:tbl>
              <a:tblPr firstRow="1" firstCol="1" bandRow="1">
                <a:tableStyleId>{5C22544A-7EE6-4342-B048-85BDC9FD1C3A}</a:tableStyleId>
              </a:tblPr>
              <a:tblGrid>
                <a:gridCol w="787511"/>
                <a:gridCol w="842694"/>
                <a:gridCol w="842694"/>
                <a:gridCol w="842694"/>
                <a:gridCol w="842694"/>
                <a:gridCol w="842694"/>
              </a:tblGrid>
              <a:tr h="305935">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４～６月期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７～９月期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00" kern="100">
                          <a:effectLst/>
                        </a:rPr>
                        <a:t>10</a:t>
                      </a:r>
                      <a:r>
                        <a:rPr lang="ja-JP" sz="1000" kern="100">
                          <a:effectLst/>
                        </a:rPr>
                        <a:t>～</a:t>
                      </a:r>
                      <a:r>
                        <a:rPr lang="en-US" sz="1000" kern="100">
                          <a:effectLst/>
                        </a:rPr>
                        <a:t>12</a:t>
                      </a:r>
                      <a:r>
                        <a:rPr lang="ja-JP" sz="1000" kern="100">
                          <a:effectLst/>
                        </a:rPr>
                        <a:t>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１～３月期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305935">
                <a:tc>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1,608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1,240</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3,146</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n-ea"/>
                          <a:ea typeface="+mn-ea"/>
                          <a:cs typeface="Times New Roman" panose="02020603050405020304" pitchFamily="18" charset="0"/>
                        </a:rPr>
                        <a:t>1,909</a:t>
                      </a:r>
                      <a:endParaRPr lang="ja-JP" sz="1050" kern="100">
                        <a:effectLst/>
                        <a:latin typeface="+mn-ea"/>
                        <a:ea typeface="+mn-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n-ea"/>
                          <a:ea typeface="+mn-ea"/>
                          <a:cs typeface="Times New Roman" panose="02020603050405020304" pitchFamily="18" charset="0"/>
                        </a:rPr>
                        <a:t>7,903</a:t>
                      </a:r>
                      <a:endParaRPr lang="ja-JP" sz="1050" kern="100">
                        <a:effectLst/>
                        <a:latin typeface="+mn-ea"/>
                        <a:ea typeface="+mn-ea"/>
                        <a:cs typeface="Times New Roman" panose="02020603050405020304" pitchFamily="18" charset="0"/>
                      </a:endParaRPr>
                    </a:p>
                  </a:txBody>
                  <a:tcPr marL="68580" marR="68580" marT="0" marB="0" anchor="ctr"/>
                </a:tc>
              </a:tr>
              <a:tr h="305935">
                <a:tc>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1,602</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1,461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1,265</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n-ea"/>
                          <a:ea typeface="+mn-ea"/>
                          <a:cs typeface="Times New Roman" panose="02020603050405020304" pitchFamily="18" charset="0"/>
                        </a:rPr>
                        <a:t>1,352</a:t>
                      </a:r>
                      <a:endParaRPr lang="ja-JP" sz="1050" kern="100">
                        <a:effectLst/>
                        <a:latin typeface="+mn-ea"/>
                        <a:ea typeface="+mn-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n-ea"/>
                          <a:ea typeface="+mn-ea"/>
                          <a:cs typeface="Times New Roman" panose="02020603050405020304" pitchFamily="18" charset="0"/>
                        </a:rPr>
                        <a:t>5,680</a:t>
                      </a:r>
                      <a:endParaRPr lang="ja-JP" sz="1050" kern="100">
                        <a:effectLst/>
                        <a:latin typeface="+mn-ea"/>
                        <a:ea typeface="+mn-ea"/>
                        <a:cs typeface="Times New Roman" panose="02020603050405020304" pitchFamily="18" charset="0"/>
                      </a:endParaRPr>
                    </a:p>
                  </a:txBody>
                  <a:tcPr marL="68580" marR="68580" marT="0" marB="0" anchor="ctr"/>
                </a:tc>
              </a:tr>
              <a:tr h="305935">
                <a:tc>
                  <a:txBody>
                    <a:bodyPr/>
                    <a:lstStyle/>
                    <a:p>
                      <a:pPr algn="ctr">
                        <a:spcAft>
                          <a:spcPts val="0"/>
                        </a:spcAft>
                      </a:pPr>
                      <a:r>
                        <a:rPr lang="ja-JP" sz="1050" kern="100">
                          <a:effectLst/>
                        </a:rPr>
                        <a:t>比　較</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6</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▲221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1,881</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n-ea"/>
                          <a:ea typeface="+mn-ea"/>
                          <a:cs typeface="Times New Roman" panose="02020603050405020304" pitchFamily="18" charset="0"/>
                        </a:rPr>
                        <a:t>557</a:t>
                      </a:r>
                      <a:endParaRPr lang="ja-JP" sz="1050" kern="100">
                        <a:effectLst/>
                        <a:latin typeface="+mn-ea"/>
                        <a:ea typeface="+mn-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n-ea"/>
                          <a:ea typeface="+mn-ea"/>
                          <a:cs typeface="Times New Roman" panose="02020603050405020304" pitchFamily="18" charset="0"/>
                        </a:rPr>
                        <a:t>2,223</a:t>
                      </a:r>
                      <a:endParaRPr lang="ja-JP" sz="1050" kern="100" dirty="0">
                        <a:effectLst/>
                        <a:latin typeface="+mn-ea"/>
                        <a:ea typeface="+mn-ea"/>
                        <a:cs typeface="Times New Roman" panose="02020603050405020304" pitchFamily="18" charset="0"/>
                      </a:endParaRPr>
                    </a:p>
                  </a:txBody>
                  <a:tcPr marL="68580" marR="68580" marT="0" marB="0" anchor="ctr"/>
                </a:tc>
              </a:tr>
            </a:tbl>
          </a:graphicData>
        </a:graphic>
      </p:graphicFrame>
      <p:sp>
        <p:nvSpPr>
          <p:cNvPr id="7" name="テキスト ボックス 6"/>
          <p:cNvSpPr txBox="1"/>
          <p:nvPr/>
        </p:nvSpPr>
        <p:spPr>
          <a:xfrm>
            <a:off x="203195" y="3322841"/>
            <a:ext cx="5000981" cy="261610"/>
          </a:xfrm>
          <a:prstGeom prst="rect">
            <a:avLst/>
          </a:prstGeom>
          <a:noFill/>
        </p:spPr>
        <p:txBody>
          <a:bodyPr wrap="square" rtlCol="0">
            <a:spAutoFit/>
          </a:bodyPr>
          <a:lstStyle/>
          <a:p>
            <a:r>
              <a:rPr lang="ja-JP" altLang="ja-JP" sz="1100" dirty="0"/>
              <a:t>・日本遺産ページのページビュー数 </a:t>
            </a:r>
            <a:r>
              <a:rPr lang="en-US" altLang="ja-JP" sz="1100" dirty="0"/>
              <a:t>                           </a:t>
            </a:r>
            <a:r>
              <a:rPr lang="ja-JP" altLang="ja-JP" sz="1100" dirty="0"/>
              <a:t>　　　</a:t>
            </a:r>
            <a:r>
              <a:rPr lang="ja-JP" altLang="en-US" sz="1100" dirty="0" smtClean="0"/>
              <a:t>　　　　　　</a:t>
            </a:r>
            <a:r>
              <a:rPr lang="ja-JP" altLang="ja-JP" sz="1100" dirty="0"/>
              <a:t>　　 （単位：回）</a:t>
            </a:r>
            <a:endParaRPr kumimoji="1" lang="ja-JP" altLang="en-US" sz="1100" dirty="0"/>
          </a:p>
        </p:txBody>
      </p:sp>
      <p:graphicFrame>
        <p:nvGraphicFramePr>
          <p:cNvPr id="3" name="表 2"/>
          <p:cNvGraphicFramePr>
            <a:graphicFrameLocks noGrp="1"/>
          </p:cNvGraphicFramePr>
          <p:nvPr>
            <p:extLst>
              <p:ext uri="{D42A27DB-BD31-4B8C-83A1-F6EECF244321}">
                <p14:modId xmlns:p14="http://schemas.microsoft.com/office/powerpoint/2010/main" val="920613166"/>
              </p:ext>
            </p:extLst>
          </p:nvPr>
        </p:nvGraphicFramePr>
        <p:xfrm>
          <a:off x="316082" y="3613172"/>
          <a:ext cx="5000981" cy="1257087"/>
        </p:xfrm>
        <a:graphic>
          <a:graphicData uri="http://schemas.openxmlformats.org/drawingml/2006/table">
            <a:tbl>
              <a:tblPr firstRow="1" firstCol="1" bandRow="1">
                <a:tableStyleId>{5C22544A-7EE6-4342-B048-85BDC9FD1C3A}</a:tableStyleId>
              </a:tblPr>
              <a:tblGrid>
                <a:gridCol w="787511"/>
                <a:gridCol w="842694"/>
                <a:gridCol w="842694"/>
                <a:gridCol w="842694"/>
                <a:gridCol w="842694"/>
                <a:gridCol w="842694"/>
              </a:tblGrid>
              <a:tr h="310017">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４～６月期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７～９月期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00" kern="100">
                          <a:effectLst/>
                        </a:rPr>
                        <a:t>10</a:t>
                      </a:r>
                      <a:r>
                        <a:rPr lang="ja-JP" sz="1000" kern="100">
                          <a:effectLst/>
                        </a:rPr>
                        <a:t>～</a:t>
                      </a:r>
                      <a:r>
                        <a:rPr lang="en-US" sz="1000" kern="100">
                          <a:effectLst/>
                        </a:rPr>
                        <a:t>12</a:t>
                      </a:r>
                      <a:r>
                        <a:rPr lang="ja-JP" sz="1000" kern="100">
                          <a:effectLst/>
                        </a:rPr>
                        <a:t>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１～３月期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327036">
                <a:tc>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6,822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8,835</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4,828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5,343</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25,828</a:t>
                      </a:r>
                      <a:endParaRPr lang="ja-JP" sz="1050" kern="100">
                        <a:effectLst/>
                        <a:latin typeface="+mj-ea"/>
                        <a:ea typeface="+mj-ea"/>
                        <a:cs typeface="Times New Roman" panose="02020603050405020304" pitchFamily="18" charset="0"/>
                      </a:endParaRPr>
                    </a:p>
                  </a:txBody>
                  <a:tcPr marL="68580" marR="68580" marT="0" marB="0" anchor="ctr"/>
                </a:tc>
              </a:tr>
              <a:tr h="310017">
                <a:tc>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a:effectLst/>
                          <a:latin typeface="+mj-ea"/>
                          <a:ea typeface="+mj-ea"/>
                          <a:cs typeface="Times New Roman" panose="02020603050405020304" pitchFamily="18" charset="0"/>
                        </a:rPr>
                        <a:t>―</a:t>
                      </a:r>
                    </a:p>
                  </a:txBody>
                  <a:tcPr marL="68580" marR="68580" marT="0" marB="0" anchor="ctr"/>
                </a:tc>
                <a:tc>
                  <a:txBody>
                    <a:bodyPr/>
                    <a:lstStyle/>
                    <a:p>
                      <a:pPr algn="ctr">
                        <a:spcAft>
                          <a:spcPts val="0"/>
                        </a:spcAft>
                      </a:pPr>
                      <a:r>
                        <a:rPr lang="ja-JP" sz="1050" kern="100" dirty="0">
                          <a:effectLst/>
                          <a:latin typeface="+mj-ea"/>
                          <a:ea typeface="+mj-ea"/>
                          <a:cs typeface="Times New Roman" panose="02020603050405020304" pitchFamily="18" charset="0"/>
                        </a:rPr>
                        <a:t>―</a:t>
                      </a:r>
                    </a:p>
                  </a:txBody>
                  <a:tcPr marL="68580" marR="68580" marT="0" marB="0" anchor="ctr"/>
                </a:tc>
                <a:tc>
                  <a:txBody>
                    <a:bodyPr/>
                    <a:lstStyle/>
                    <a:p>
                      <a:pPr algn="ctr">
                        <a:spcAft>
                          <a:spcPts val="0"/>
                        </a:spcAft>
                      </a:pPr>
                      <a:r>
                        <a:rPr lang="ja-JP" sz="1050" kern="100" dirty="0">
                          <a:effectLst/>
                          <a:latin typeface="+mj-ea"/>
                          <a:ea typeface="+mj-ea"/>
                          <a:cs typeface="Times New Roman" panose="02020603050405020304" pitchFamily="18" charset="0"/>
                        </a:rPr>
                        <a:t>―</a:t>
                      </a: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6,561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6,561</a:t>
                      </a:r>
                      <a:endParaRPr lang="ja-JP" sz="1050" kern="100">
                        <a:effectLst/>
                        <a:latin typeface="+mj-ea"/>
                        <a:ea typeface="+mj-ea"/>
                        <a:cs typeface="Times New Roman" panose="02020603050405020304" pitchFamily="18" charset="0"/>
                      </a:endParaRPr>
                    </a:p>
                  </a:txBody>
                  <a:tcPr marL="68580" marR="68580" marT="0" marB="0" anchor="ctr"/>
                </a:tc>
              </a:tr>
              <a:tr h="310017">
                <a:tc>
                  <a:txBody>
                    <a:bodyPr/>
                    <a:lstStyle/>
                    <a:p>
                      <a:pPr algn="ctr">
                        <a:spcAft>
                          <a:spcPts val="0"/>
                        </a:spcAft>
                      </a:pPr>
                      <a:r>
                        <a:rPr lang="ja-JP" sz="1050" kern="100">
                          <a:effectLst/>
                        </a:rPr>
                        <a:t>比　較</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a:effectLst/>
                          <a:latin typeface="+mj-ea"/>
                          <a:ea typeface="+mj-ea"/>
                          <a:cs typeface="Times New Roman" panose="02020603050405020304" pitchFamily="18" charset="0"/>
                        </a:rPr>
                        <a:t>―</a:t>
                      </a:r>
                    </a:p>
                  </a:txBody>
                  <a:tcPr marL="68580" marR="68580" marT="0" marB="0" anchor="ctr"/>
                </a:tc>
                <a:tc>
                  <a:txBody>
                    <a:bodyPr/>
                    <a:lstStyle/>
                    <a:p>
                      <a:pPr algn="ctr">
                        <a:spcAft>
                          <a:spcPts val="0"/>
                        </a:spcAft>
                      </a:pPr>
                      <a:r>
                        <a:rPr lang="ja-JP" sz="1050" kern="100">
                          <a:effectLst/>
                          <a:latin typeface="+mj-ea"/>
                          <a:ea typeface="+mj-ea"/>
                          <a:cs typeface="Times New Roman" panose="02020603050405020304" pitchFamily="18" charset="0"/>
                        </a:rPr>
                        <a:t>―</a:t>
                      </a:r>
                    </a:p>
                  </a:txBody>
                  <a:tcPr marL="68580" marR="68580" marT="0" marB="0" anchor="ctr"/>
                </a:tc>
                <a:tc>
                  <a:txBody>
                    <a:bodyPr/>
                    <a:lstStyle/>
                    <a:p>
                      <a:pPr algn="ctr">
                        <a:spcAft>
                          <a:spcPts val="0"/>
                        </a:spcAft>
                      </a:pPr>
                      <a:r>
                        <a:rPr lang="ja-JP" sz="1050" kern="100">
                          <a:effectLst/>
                          <a:latin typeface="+mj-ea"/>
                          <a:ea typeface="+mj-ea"/>
                          <a:cs typeface="Times New Roman" panose="02020603050405020304" pitchFamily="18" charset="0"/>
                        </a:rPr>
                        <a:t>―</a:t>
                      </a: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▲1,218</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19,267</a:t>
                      </a:r>
                      <a:endParaRPr lang="ja-JP" sz="1050" kern="100" dirty="0">
                        <a:effectLst/>
                        <a:latin typeface="+mj-ea"/>
                        <a:ea typeface="+mj-ea"/>
                        <a:cs typeface="Times New Roman" panose="02020603050405020304" pitchFamily="18" charset="0"/>
                      </a:endParaRPr>
                    </a:p>
                  </a:txBody>
                  <a:tcPr marL="68580" marR="68580" marT="0" marB="0" anchor="ctr"/>
                </a:tc>
              </a:tr>
            </a:tbl>
          </a:graphicData>
        </a:graphic>
      </p:graphicFrame>
      <p:sp>
        <p:nvSpPr>
          <p:cNvPr id="8" name="テキスト ボックス 7"/>
          <p:cNvSpPr txBox="1"/>
          <p:nvPr/>
        </p:nvSpPr>
        <p:spPr>
          <a:xfrm>
            <a:off x="6240074" y="326542"/>
            <a:ext cx="5432637" cy="430887"/>
          </a:xfrm>
          <a:prstGeom prst="rect">
            <a:avLst/>
          </a:prstGeom>
          <a:noFill/>
        </p:spPr>
        <p:txBody>
          <a:bodyPr wrap="square" rtlCol="0">
            <a:spAutoFit/>
          </a:bodyPr>
          <a:lstStyle/>
          <a:p>
            <a:r>
              <a:rPr lang="ja-JP" altLang="ja-JP" sz="1100" dirty="0">
                <a:latin typeface="+mn-ea"/>
              </a:rPr>
              <a:t>〇観光情報総合案内所の運営</a:t>
            </a:r>
          </a:p>
          <a:p>
            <a:r>
              <a:rPr lang="ja-JP" altLang="ja-JP" sz="1100" dirty="0">
                <a:latin typeface="+mn-ea"/>
              </a:rPr>
              <a:t>　　・案内業務実績 </a:t>
            </a:r>
            <a:r>
              <a:rPr lang="en-US" altLang="ja-JP" sz="1100" dirty="0">
                <a:latin typeface="+mn-ea"/>
              </a:rPr>
              <a:t>                                </a:t>
            </a:r>
            <a:r>
              <a:rPr lang="ja-JP" altLang="ja-JP" sz="1100" dirty="0">
                <a:latin typeface="+mn-ea"/>
              </a:rPr>
              <a:t>　　</a:t>
            </a:r>
            <a:r>
              <a:rPr lang="en-US" altLang="ja-JP" sz="1100" dirty="0">
                <a:latin typeface="+mn-ea"/>
              </a:rPr>
              <a:t>        </a:t>
            </a:r>
            <a:r>
              <a:rPr lang="ja-JP" altLang="ja-JP" sz="1100" dirty="0">
                <a:latin typeface="+mn-ea"/>
              </a:rPr>
              <a:t>　　　　　　</a:t>
            </a:r>
            <a:r>
              <a:rPr lang="ja-JP" altLang="en-US" sz="1100" dirty="0" smtClean="0">
                <a:latin typeface="+mn-ea"/>
              </a:rPr>
              <a:t>　　　　　　　　　　</a:t>
            </a:r>
            <a:r>
              <a:rPr lang="ja-JP" altLang="ja-JP" sz="1100" dirty="0" smtClean="0">
                <a:latin typeface="+mn-ea"/>
              </a:rPr>
              <a:t>（</a:t>
            </a:r>
            <a:r>
              <a:rPr lang="ja-JP" altLang="ja-JP" sz="1100" dirty="0">
                <a:latin typeface="+mn-ea"/>
              </a:rPr>
              <a:t>単位：件</a:t>
            </a:r>
            <a:r>
              <a:rPr lang="ja-JP" altLang="ja-JP" sz="1100" dirty="0" smtClean="0">
                <a:latin typeface="+mn-ea"/>
              </a:rPr>
              <a:t>）</a:t>
            </a:r>
            <a:endParaRPr lang="ja-JP" altLang="ja-JP" sz="1100" dirty="0">
              <a:latin typeface="+mn-ea"/>
            </a:endParaRPr>
          </a:p>
        </p:txBody>
      </p:sp>
      <p:graphicFrame>
        <p:nvGraphicFramePr>
          <p:cNvPr id="9" name="表 8"/>
          <p:cNvGraphicFramePr>
            <a:graphicFrameLocks noGrp="1"/>
          </p:cNvGraphicFramePr>
          <p:nvPr>
            <p:extLst>
              <p:ext uri="{D42A27DB-BD31-4B8C-83A1-F6EECF244321}">
                <p14:modId xmlns:p14="http://schemas.microsoft.com/office/powerpoint/2010/main" val="2925751438"/>
              </p:ext>
            </p:extLst>
          </p:nvPr>
        </p:nvGraphicFramePr>
        <p:xfrm>
          <a:off x="6332381" y="779685"/>
          <a:ext cx="5514340" cy="1045845"/>
        </p:xfrm>
        <a:graphic>
          <a:graphicData uri="http://schemas.openxmlformats.org/drawingml/2006/table">
            <a:tbl>
              <a:tblPr firstRow="1" firstCol="1" bandRow="1">
                <a:tableStyleId>{5C22544A-7EE6-4342-B048-85BDC9FD1C3A}</a:tableStyleId>
              </a:tblPr>
              <a:tblGrid>
                <a:gridCol w="869315"/>
                <a:gridCol w="929005"/>
                <a:gridCol w="929005"/>
                <a:gridCol w="929005"/>
                <a:gridCol w="929005"/>
                <a:gridCol w="929005"/>
              </a:tblGrid>
              <a:tr h="208915">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４～６月期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７～９月期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00" kern="100">
                          <a:effectLst/>
                        </a:rPr>
                        <a:t>10</a:t>
                      </a:r>
                      <a:r>
                        <a:rPr lang="ja-JP" sz="1000" kern="100">
                          <a:effectLst/>
                        </a:rPr>
                        <a:t>～</a:t>
                      </a:r>
                      <a:r>
                        <a:rPr lang="en-US" sz="1000" kern="100">
                          <a:effectLst/>
                        </a:rPr>
                        <a:t>12</a:t>
                      </a:r>
                      <a:r>
                        <a:rPr lang="ja-JP" sz="1000" kern="100">
                          <a:effectLst/>
                        </a:rPr>
                        <a:t>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１～３月期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08915">
                <a:tc>
                  <a:txBody>
                    <a:bodyPr/>
                    <a:lstStyle/>
                    <a:p>
                      <a:pPr algn="ctr">
                        <a:spcAft>
                          <a:spcPts val="0"/>
                        </a:spcAft>
                      </a:pPr>
                      <a:r>
                        <a:rPr lang="ja-JP" sz="1050" kern="100">
                          <a:effectLst/>
                        </a:rPr>
                        <a:t>窓　　口</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469</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564</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176</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102</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1,311</a:t>
                      </a:r>
                      <a:endParaRPr lang="ja-JP" sz="1050" kern="100">
                        <a:effectLst/>
                        <a:latin typeface="+mj-ea"/>
                        <a:ea typeface="+mj-ea"/>
                        <a:cs typeface="Times New Roman" panose="02020603050405020304" pitchFamily="18" charset="0"/>
                      </a:endParaRPr>
                    </a:p>
                  </a:txBody>
                  <a:tcPr marL="68580" marR="68580" marT="0" marB="0" anchor="ctr"/>
                </a:tc>
              </a:tr>
              <a:tr h="208915">
                <a:tc>
                  <a:txBody>
                    <a:bodyPr/>
                    <a:lstStyle/>
                    <a:p>
                      <a:pPr algn="ctr">
                        <a:spcAft>
                          <a:spcPts val="0"/>
                        </a:spcAft>
                      </a:pPr>
                      <a:r>
                        <a:rPr lang="ja-JP" sz="1050" kern="100">
                          <a:effectLst/>
                        </a:rPr>
                        <a:t>電　　話</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64</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95</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40</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24</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223</a:t>
                      </a:r>
                      <a:endParaRPr lang="ja-JP" sz="1050" kern="100">
                        <a:effectLst/>
                        <a:latin typeface="+mj-ea"/>
                        <a:ea typeface="+mj-ea"/>
                        <a:cs typeface="Times New Roman" panose="02020603050405020304" pitchFamily="18" charset="0"/>
                      </a:endParaRPr>
                    </a:p>
                  </a:txBody>
                  <a:tcPr marL="68580" marR="68580" marT="0" marB="0" anchor="ctr"/>
                </a:tc>
              </a:tr>
              <a:tr h="218440">
                <a:tc>
                  <a:txBody>
                    <a:bodyPr/>
                    <a:lstStyle/>
                    <a:p>
                      <a:pPr algn="ctr">
                        <a:spcAft>
                          <a:spcPts val="0"/>
                        </a:spcAft>
                      </a:pPr>
                      <a:r>
                        <a:rPr lang="ja-JP" sz="1050" kern="100">
                          <a:effectLst/>
                        </a:rPr>
                        <a:t>ﾎﾟｰﾀﾙｻｲﾄ</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7</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13</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14</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36</a:t>
                      </a:r>
                      <a:endParaRPr lang="ja-JP" sz="1050" kern="100">
                        <a:effectLst/>
                        <a:latin typeface="+mj-ea"/>
                        <a:ea typeface="+mj-ea"/>
                        <a:cs typeface="Times New Roman" panose="02020603050405020304" pitchFamily="18" charset="0"/>
                      </a:endParaRPr>
                    </a:p>
                  </a:txBody>
                  <a:tcPr marL="68580" marR="68580" marT="0" marB="0" anchor="ctr"/>
                </a:tc>
              </a:tr>
              <a:tr h="200660">
                <a:tc>
                  <a:txBody>
                    <a:bodyPr/>
                    <a:lstStyle/>
                    <a:p>
                      <a:pPr algn="ctr">
                        <a:spcAft>
                          <a:spcPts val="0"/>
                        </a:spcAft>
                      </a:pPr>
                      <a:r>
                        <a:rPr lang="ja-JP" sz="1050" kern="100" dirty="0">
                          <a:effectLst/>
                        </a:rPr>
                        <a:t>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540</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672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218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140</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1,570</a:t>
                      </a:r>
                      <a:endParaRPr lang="ja-JP" sz="1050" kern="100" dirty="0">
                        <a:effectLst/>
                        <a:latin typeface="+mj-ea"/>
                        <a:ea typeface="+mj-ea"/>
                        <a:cs typeface="Times New Roman" panose="02020603050405020304" pitchFamily="18" charset="0"/>
                      </a:endParaRPr>
                    </a:p>
                  </a:txBody>
                  <a:tcPr marL="68580" marR="68580" marT="0" marB="0" anchor="ctr"/>
                </a:tc>
              </a:tr>
            </a:tbl>
          </a:graphicData>
        </a:graphic>
      </p:graphicFrame>
      <p:sp>
        <p:nvSpPr>
          <p:cNvPr id="10" name="テキスト ボックス 9"/>
          <p:cNvSpPr txBox="1"/>
          <p:nvPr/>
        </p:nvSpPr>
        <p:spPr>
          <a:xfrm>
            <a:off x="6418389" y="2012879"/>
            <a:ext cx="5387481" cy="261610"/>
          </a:xfrm>
          <a:prstGeom prst="rect">
            <a:avLst/>
          </a:prstGeom>
          <a:noFill/>
        </p:spPr>
        <p:txBody>
          <a:bodyPr wrap="square" rtlCol="0">
            <a:spAutoFit/>
          </a:bodyPr>
          <a:lstStyle/>
          <a:p>
            <a:r>
              <a:rPr lang="ja-JP" altLang="ja-JP" sz="1100" dirty="0"/>
              <a:t>・案内業務における対応内訳</a:t>
            </a:r>
            <a:r>
              <a:rPr lang="en-US" altLang="ja-JP" sz="1100" dirty="0"/>
              <a:t>   </a:t>
            </a:r>
            <a:r>
              <a:rPr lang="ja-JP" altLang="ja-JP" sz="1100" dirty="0"/>
              <a:t>　　　　　　　　　　　　　　　　　　　</a:t>
            </a:r>
            <a:r>
              <a:rPr lang="ja-JP" altLang="en-US" sz="1100" dirty="0" smtClean="0"/>
              <a:t>　　　　　　　　</a:t>
            </a:r>
            <a:r>
              <a:rPr lang="ja-JP" altLang="ja-JP" sz="1100" dirty="0"/>
              <a:t>　　（単位：件）</a:t>
            </a:r>
            <a:endParaRPr kumimoji="1" lang="ja-JP" altLang="en-US" sz="1100" dirty="0"/>
          </a:p>
        </p:txBody>
      </p:sp>
      <p:graphicFrame>
        <p:nvGraphicFramePr>
          <p:cNvPr id="11" name="表 10"/>
          <p:cNvGraphicFramePr>
            <a:graphicFrameLocks noGrp="1"/>
          </p:cNvGraphicFramePr>
          <p:nvPr>
            <p:extLst>
              <p:ext uri="{D42A27DB-BD31-4B8C-83A1-F6EECF244321}">
                <p14:modId xmlns:p14="http://schemas.microsoft.com/office/powerpoint/2010/main" val="4007694806"/>
              </p:ext>
            </p:extLst>
          </p:nvPr>
        </p:nvGraphicFramePr>
        <p:xfrm>
          <a:off x="6332381" y="2317339"/>
          <a:ext cx="5521325" cy="1826260"/>
        </p:xfrm>
        <a:graphic>
          <a:graphicData uri="http://schemas.openxmlformats.org/drawingml/2006/table">
            <a:tbl>
              <a:tblPr firstRow="1" firstCol="1" bandRow="1">
                <a:tableStyleId>{5C22544A-7EE6-4342-B048-85BDC9FD1C3A}</a:tableStyleId>
              </a:tblPr>
              <a:tblGrid>
                <a:gridCol w="869950"/>
                <a:gridCol w="930275"/>
                <a:gridCol w="930275"/>
                <a:gridCol w="930275"/>
                <a:gridCol w="930275"/>
                <a:gridCol w="930275"/>
              </a:tblGrid>
              <a:tr h="226695">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４～６月期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７～９月期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00" kern="100">
                          <a:effectLst/>
                        </a:rPr>
                        <a:t>10</a:t>
                      </a:r>
                      <a:r>
                        <a:rPr lang="ja-JP" sz="1000" kern="100">
                          <a:effectLst/>
                        </a:rPr>
                        <a:t>～</a:t>
                      </a:r>
                      <a:r>
                        <a:rPr lang="en-US" sz="1000" kern="100">
                          <a:effectLst/>
                        </a:rPr>
                        <a:t>12</a:t>
                      </a:r>
                      <a:r>
                        <a:rPr lang="ja-JP" sz="1000" kern="100">
                          <a:effectLst/>
                        </a:rPr>
                        <a:t>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１～３月期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26695">
                <a:tc>
                  <a:txBody>
                    <a:bodyPr/>
                    <a:lstStyle/>
                    <a:p>
                      <a:pPr algn="ctr">
                        <a:spcAft>
                          <a:spcPts val="0"/>
                        </a:spcAft>
                      </a:pPr>
                      <a:r>
                        <a:rPr lang="ja-JP" sz="1050" kern="100">
                          <a:effectLst/>
                        </a:rPr>
                        <a:t>観光案内</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401</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517</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181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117</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1,216</a:t>
                      </a:r>
                      <a:endParaRPr lang="ja-JP" sz="1050" kern="100">
                        <a:effectLst/>
                        <a:latin typeface="+mj-ea"/>
                        <a:ea typeface="+mj-ea"/>
                        <a:cs typeface="Times New Roman" panose="02020603050405020304" pitchFamily="18" charset="0"/>
                      </a:endParaRPr>
                    </a:p>
                  </a:txBody>
                  <a:tcPr marL="68580" marR="68580" marT="0" marB="0" anchor="ctr"/>
                </a:tc>
              </a:tr>
              <a:tr h="226695">
                <a:tc>
                  <a:txBody>
                    <a:bodyPr/>
                    <a:lstStyle/>
                    <a:p>
                      <a:pPr algn="ctr">
                        <a:spcAft>
                          <a:spcPts val="0"/>
                        </a:spcAft>
                      </a:pPr>
                      <a:r>
                        <a:rPr lang="ja-JP" sz="900" kern="100">
                          <a:effectLst/>
                        </a:rPr>
                        <a:t>旅行会社対応</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0</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1</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0</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a:t>
                      </a:r>
                      <a:endParaRPr lang="ja-JP" sz="1050" kern="100">
                        <a:effectLst/>
                        <a:latin typeface="+mj-ea"/>
                        <a:ea typeface="+mj-ea"/>
                        <a:cs typeface="Times New Roman" panose="02020603050405020304" pitchFamily="18" charset="0"/>
                      </a:endParaRPr>
                    </a:p>
                  </a:txBody>
                  <a:tcPr marL="68580" marR="68580" marT="0" marB="0" anchor="ctr"/>
                </a:tc>
              </a:tr>
              <a:tr h="236855">
                <a:tc>
                  <a:txBody>
                    <a:bodyPr/>
                    <a:lstStyle/>
                    <a:p>
                      <a:pPr algn="ctr">
                        <a:spcAft>
                          <a:spcPts val="0"/>
                        </a:spcAft>
                      </a:pPr>
                      <a:r>
                        <a:rPr lang="ja-JP" sz="1050" kern="100">
                          <a:effectLst/>
                        </a:rPr>
                        <a:t>観光ガイド</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31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28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8</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15</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82</a:t>
                      </a:r>
                      <a:endParaRPr lang="ja-JP" sz="1050" kern="100">
                        <a:effectLst/>
                        <a:latin typeface="+mj-ea"/>
                        <a:ea typeface="+mj-ea"/>
                        <a:cs typeface="Times New Roman" panose="02020603050405020304" pitchFamily="18" charset="0"/>
                      </a:endParaRPr>
                    </a:p>
                  </a:txBody>
                  <a:tcPr marL="68580" marR="68580" marT="0" marB="0" anchor="ctr"/>
                </a:tc>
              </a:tr>
              <a:tr h="236855">
                <a:tc>
                  <a:txBody>
                    <a:bodyPr/>
                    <a:lstStyle/>
                    <a:p>
                      <a:pPr algn="ctr">
                        <a:spcAft>
                          <a:spcPts val="0"/>
                        </a:spcAft>
                      </a:pPr>
                      <a:r>
                        <a:rPr lang="ja-JP" sz="900" kern="100">
                          <a:effectLst/>
                        </a:rPr>
                        <a:t>自転車等貸出</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24</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34</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0</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59</a:t>
                      </a:r>
                      <a:endParaRPr lang="ja-JP" sz="1050" kern="100">
                        <a:effectLst/>
                        <a:latin typeface="+mj-ea"/>
                        <a:ea typeface="+mj-ea"/>
                        <a:cs typeface="Times New Roman" panose="02020603050405020304" pitchFamily="18" charset="0"/>
                      </a:endParaRPr>
                    </a:p>
                  </a:txBody>
                  <a:tcPr marL="68580" marR="68580" marT="0" marB="0" anchor="ctr"/>
                </a:tc>
              </a:tr>
              <a:tr h="236855">
                <a:tc>
                  <a:txBody>
                    <a:bodyPr/>
                    <a:lstStyle/>
                    <a:p>
                      <a:pPr algn="ctr">
                        <a:spcAft>
                          <a:spcPts val="0"/>
                        </a:spcAft>
                      </a:pPr>
                      <a:r>
                        <a:rPr lang="ja-JP" sz="1050" kern="100">
                          <a:effectLst/>
                        </a:rPr>
                        <a:t>ｱﾝｹｰﾄ対応</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84</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92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28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7</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211</a:t>
                      </a:r>
                      <a:endParaRPr lang="ja-JP" sz="1050" kern="100">
                        <a:effectLst/>
                        <a:latin typeface="+mj-ea"/>
                        <a:ea typeface="+mj-ea"/>
                        <a:cs typeface="Times New Roman" panose="02020603050405020304" pitchFamily="18" charset="0"/>
                      </a:endParaRPr>
                    </a:p>
                  </a:txBody>
                  <a:tcPr marL="68580" marR="68580" marT="0" marB="0" anchor="ctr"/>
                </a:tc>
              </a:tr>
              <a:tr h="217805">
                <a:tc>
                  <a:txBody>
                    <a:bodyPr/>
                    <a:lstStyle/>
                    <a:p>
                      <a:pPr algn="ctr">
                        <a:spcAft>
                          <a:spcPts val="0"/>
                        </a:spcAft>
                      </a:pPr>
                      <a:r>
                        <a:rPr lang="ja-JP" sz="1050" kern="100">
                          <a:effectLst/>
                        </a:rPr>
                        <a:t>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540</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rPr>
                        <a:t>672</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218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140</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1,570</a:t>
                      </a:r>
                      <a:endParaRPr lang="ja-JP" sz="1050" kern="100">
                        <a:effectLst/>
                        <a:latin typeface="+mj-ea"/>
                        <a:ea typeface="+mj-ea"/>
                        <a:cs typeface="Times New Roman" panose="02020603050405020304" pitchFamily="18" charset="0"/>
                      </a:endParaRPr>
                    </a:p>
                  </a:txBody>
                  <a:tcPr marL="68580" marR="68580" marT="0" marB="0" anchor="ctr"/>
                </a:tc>
              </a:tr>
              <a:tr h="217805">
                <a:tc>
                  <a:txBody>
                    <a:bodyPr/>
                    <a:lstStyle/>
                    <a:p>
                      <a:pPr algn="ctr">
                        <a:spcAft>
                          <a:spcPts val="0"/>
                        </a:spcAft>
                      </a:pPr>
                      <a:r>
                        <a:rPr lang="ja-JP" sz="900" kern="100" dirty="0">
                          <a:effectLst/>
                        </a:rPr>
                        <a:t>うちｲﾝﾊﾞｳﾝﾄﾞ</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25</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11</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60</a:t>
                      </a:r>
                      <a:endParaRPr lang="ja-JP" sz="1050" kern="100" dirty="0">
                        <a:effectLst/>
                        <a:latin typeface="+mj-ea"/>
                        <a:ea typeface="+mj-ea"/>
                        <a:cs typeface="Times New Roman" panose="02020603050405020304" pitchFamily="18" charset="0"/>
                      </a:endParaRPr>
                    </a:p>
                  </a:txBody>
                  <a:tcPr marL="68580" marR="68580" marT="0" marB="0" anchor="ctr"/>
                </a:tc>
              </a:tr>
            </a:tbl>
          </a:graphicData>
        </a:graphic>
      </p:graphicFrame>
      <p:sp>
        <p:nvSpPr>
          <p:cNvPr id="13" name="テキスト ボックス 12"/>
          <p:cNvSpPr txBox="1"/>
          <p:nvPr/>
        </p:nvSpPr>
        <p:spPr>
          <a:xfrm>
            <a:off x="6418388" y="4358829"/>
            <a:ext cx="5387481" cy="261610"/>
          </a:xfrm>
          <a:prstGeom prst="rect">
            <a:avLst/>
          </a:prstGeom>
          <a:noFill/>
        </p:spPr>
        <p:txBody>
          <a:bodyPr wrap="square" rtlCol="0">
            <a:spAutoFit/>
          </a:bodyPr>
          <a:lstStyle/>
          <a:p>
            <a:r>
              <a:rPr lang="ja-JP" altLang="ja-JP" sz="1100" dirty="0"/>
              <a:t>・対前年度との利用比較（　）内はインバウンド </a:t>
            </a:r>
            <a:r>
              <a:rPr lang="en-US" altLang="ja-JP" sz="1100" dirty="0"/>
              <a:t>         </a:t>
            </a:r>
            <a:r>
              <a:rPr lang="ja-JP" altLang="ja-JP" sz="1100" dirty="0"/>
              <a:t>　　</a:t>
            </a:r>
            <a:r>
              <a:rPr lang="ja-JP" altLang="en-US" sz="1100" dirty="0" smtClean="0"/>
              <a:t>　　　　</a:t>
            </a:r>
            <a:r>
              <a:rPr lang="ja-JP" altLang="ja-JP" sz="1100" dirty="0"/>
              <a:t>　　</a:t>
            </a:r>
            <a:r>
              <a:rPr lang="en-US" altLang="ja-JP" sz="1100" dirty="0"/>
              <a:t> </a:t>
            </a:r>
            <a:r>
              <a:rPr lang="ja-JP" altLang="en-US" sz="1100" dirty="0" smtClean="0"/>
              <a:t>　　　　</a:t>
            </a:r>
            <a:r>
              <a:rPr lang="en-US" altLang="ja-JP" sz="1100" dirty="0" smtClean="0"/>
              <a:t>      </a:t>
            </a:r>
            <a:r>
              <a:rPr lang="ja-JP" altLang="ja-JP" sz="1100" dirty="0"/>
              <a:t>（単位：件）</a:t>
            </a:r>
            <a:endParaRPr kumimoji="1" lang="ja-JP" altLang="en-US" sz="1100" dirty="0"/>
          </a:p>
        </p:txBody>
      </p:sp>
      <p:graphicFrame>
        <p:nvGraphicFramePr>
          <p:cNvPr id="14" name="表 13"/>
          <p:cNvGraphicFramePr>
            <a:graphicFrameLocks noGrp="1"/>
          </p:cNvGraphicFramePr>
          <p:nvPr>
            <p:extLst>
              <p:ext uri="{D42A27DB-BD31-4B8C-83A1-F6EECF244321}">
                <p14:modId xmlns:p14="http://schemas.microsoft.com/office/powerpoint/2010/main" val="3029756716"/>
              </p:ext>
            </p:extLst>
          </p:nvPr>
        </p:nvGraphicFramePr>
        <p:xfrm>
          <a:off x="6332381" y="4635408"/>
          <a:ext cx="5432637" cy="1046480"/>
        </p:xfrm>
        <a:graphic>
          <a:graphicData uri="http://schemas.openxmlformats.org/drawingml/2006/table">
            <a:tbl>
              <a:tblPr firstRow="1" firstCol="1" bandRow="1">
                <a:tableStyleId>{5C22544A-7EE6-4342-B048-85BDC9FD1C3A}</a:tableStyleId>
              </a:tblPr>
              <a:tblGrid>
                <a:gridCol w="855942"/>
                <a:gridCol w="915339"/>
                <a:gridCol w="915339"/>
                <a:gridCol w="915339"/>
                <a:gridCol w="915339"/>
                <a:gridCol w="915339"/>
              </a:tblGrid>
              <a:tr h="261620">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dirty="0">
                          <a:effectLst/>
                        </a:rPr>
                        <a:t>４～６月期</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７～９月期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00" kern="100">
                          <a:effectLst/>
                        </a:rPr>
                        <a:t>10</a:t>
                      </a:r>
                      <a:r>
                        <a:rPr lang="ja-JP" sz="1000" kern="100">
                          <a:effectLst/>
                        </a:rPr>
                        <a:t>～</a:t>
                      </a:r>
                      <a:r>
                        <a:rPr lang="en-US" sz="1000" kern="100">
                          <a:effectLst/>
                        </a:rPr>
                        <a:t>12</a:t>
                      </a:r>
                      <a:r>
                        <a:rPr lang="ja-JP" sz="1000" kern="100">
                          <a:effectLst/>
                        </a:rPr>
                        <a:t>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１～３月期</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00" kern="100">
                          <a:effectLst/>
                        </a:rPr>
                        <a:t>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1620">
                <a:tc>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540(</a:t>
                      </a:r>
                      <a:r>
                        <a:rPr lang="ja-JP" sz="1050" kern="100" dirty="0">
                          <a:effectLst/>
                          <a:latin typeface="+mj-ea"/>
                          <a:ea typeface="+mj-ea"/>
                        </a:rPr>
                        <a:t>　</a:t>
                      </a:r>
                      <a:r>
                        <a:rPr lang="en-US" sz="1050" kern="100" dirty="0" smtClean="0">
                          <a:effectLst/>
                          <a:latin typeface="+mj-ea"/>
                          <a:ea typeface="+mj-ea"/>
                        </a:rPr>
                        <a:t>8</a:t>
                      </a:r>
                      <a:r>
                        <a:rPr lang="en-US" sz="1050" kern="100" dirty="0">
                          <a:effectLst/>
                          <a:latin typeface="+mj-ea"/>
                          <a:ea typeface="+mj-ea"/>
                        </a:rPr>
                        <a:t>)</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672(25)</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218(12)</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140(11)</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1,570(60)</a:t>
                      </a:r>
                      <a:endParaRPr lang="ja-JP" sz="1050" kern="100">
                        <a:effectLst/>
                        <a:latin typeface="+mj-ea"/>
                        <a:ea typeface="+mj-ea"/>
                        <a:cs typeface="Times New Roman" panose="02020603050405020304" pitchFamily="18" charset="0"/>
                      </a:endParaRPr>
                    </a:p>
                  </a:txBody>
                  <a:tcPr marL="68580" marR="68580" marT="0" marB="0" anchor="ctr"/>
                </a:tc>
              </a:tr>
              <a:tr h="261620">
                <a:tc>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554</a:t>
                      </a:r>
                      <a:r>
                        <a:rPr lang="en-US" sz="1050" kern="100" dirty="0" smtClean="0">
                          <a:effectLst/>
                          <a:latin typeface="+mj-ea"/>
                          <a:ea typeface="+mj-ea"/>
                        </a:rPr>
                        <a:t>( 23</a:t>
                      </a:r>
                      <a:r>
                        <a:rPr lang="en-US" sz="1050" kern="100" dirty="0">
                          <a:effectLst/>
                          <a:latin typeface="+mj-ea"/>
                          <a:ea typeface="+mj-ea"/>
                        </a:rPr>
                        <a:t>)</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rPr>
                        <a:t>591(21)</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233( 4)</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130( 2)</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1,508(50)</a:t>
                      </a:r>
                      <a:endParaRPr lang="ja-JP" sz="1050" kern="100" dirty="0">
                        <a:effectLst/>
                        <a:latin typeface="+mj-ea"/>
                        <a:ea typeface="+mj-ea"/>
                        <a:cs typeface="Times New Roman" panose="02020603050405020304" pitchFamily="18" charset="0"/>
                      </a:endParaRPr>
                    </a:p>
                  </a:txBody>
                  <a:tcPr marL="68580" marR="68580" marT="0" marB="0" anchor="ctr"/>
                </a:tc>
              </a:tr>
              <a:tr h="261620">
                <a:tc>
                  <a:txBody>
                    <a:bodyPr/>
                    <a:lstStyle/>
                    <a:p>
                      <a:pPr algn="ctr">
                        <a:spcAft>
                          <a:spcPts val="0"/>
                        </a:spcAft>
                      </a:pPr>
                      <a:r>
                        <a:rPr lang="ja-JP" sz="1050" kern="100">
                          <a:effectLst/>
                        </a:rPr>
                        <a:t>比　較</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dirty="0">
                          <a:effectLst/>
                          <a:latin typeface="+mj-ea"/>
                          <a:ea typeface="+mj-ea"/>
                        </a:rPr>
                        <a:t>▲</a:t>
                      </a:r>
                      <a:r>
                        <a:rPr lang="en-US" sz="1050" kern="100" dirty="0">
                          <a:effectLst/>
                          <a:latin typeface="+mj-ea"/>
                          <a:ea typeface="+mj-ea"/>
                        </a:rPr>
                        <a:t>14(▲15)</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smtClean="0">
                          <a:effectLst/>
                          <a:latin typeface="+mj-ea"/>
                          <a:ea typeface="+mj-ea"/>
                        </a:rPr>
                        <a:t>81(4</a:t>
                      </a:r>
                      <a:r>
                        <a:rPr lang="en-US" sz="1050" kern="100" dirty="0">
                          <a:effectLst/>
                          <a:latin typeface="+mj-ea"/>
                          <a:ea typeface="+mj-ea"/>
                        </a:rPr>
                        <a:t>)</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▲15(8)</a:t>
                      </a:r>
                      <a:endParaRPr lang="ja-JP" sz="1050" kern="100" dirty="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a:effectLst/>
                          <a:latin typeface="+mj-ea"/>
                          <a:ea typeface="+mj-ea"/>
                          <a:cs typeface="Times New Roman" panose="02020603050405020304" pitchFamily="18" charset="0"/>
                        </a:rPr>
                        <a:t>10(9)</a:t>
                      </a:r>
                      <a:endParaRPr lang="ja-JP" sz="1050" kern="100">
                        <a:effectLst/>
                        <a:latin typeface="+mj-ea"/>
                        <a:ea typeface="+mj-ea"/>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latin typeface="+mj-ea"/>
                          <a:ea typeface="+mj-ea"/>
                          <a:cs typeface="Times New Roman" panose="02020603050405020304" pitchFamily="18" charset="0"/>
                        </a:rPr>
                        <a:t>62(10)</a:t>
                      </a:r>
                      <a:endParaRPr lang="ja-JP" sz="1050" kern="100" dirty="0">
                        <a:effectLst/>
                        <a:latin typeface="+mj-ea"/>
                        <a:ea typeface="+mj-ea"/>
                        <a:cs typeface="Times New Roman" panose="02020603050405020304" pitchFamily="18" charset="0"/>
                      </a:endParaRPr>
                    </a:p>
                  </a:txBody>
                  <a:tcPr marL="68580" marR="68580" marT="0" marB="0" anchor="ctr"/>
                </a:tc>
              </a:tr>
            </a:tbl>
          </a:graphicData>
        </a:graphic>
      </p:graphicFrame>
      <p:sp>
        <p:nvSpPr>
          <p:cNvPr id="15" name="テキスト ボックス 14"/>
          <p:cNvSpPr txBox="1"/>
          <p:nvPr/>
        </p:nvSpPr>
        <p:spPr>
          <a:xfrm>
            <a:off x="6418388" y="5742810"/>
            <a:ext cx="4503457" cy="600164"/>
          </a:xfrm>
          <a:prstGeom prst="rect">
            <a:avLst/>
          </a:prstGeom>
          <a:noFill/>
        </p:spPr>
        <p:txBody>
          <a:bodyPr wrap="square" rtlCol="0">
            <a:spAutoFit/>
          </a:bodyPr>
          <a:lstStyle/>
          <a:p>
            <a:r>
              <a:rPr lang="en-US" altLang="ja-JP" sz="1100" dirty="0"/>
              <a:t>※</a:t>
            </a:r>
            <a:r>
              <a:rPr lang="ja-JP" altLang="ja-JP" sz="1100" dirty="0"/>
              <a:t>利用件数は対前年比　</a:t>
            </a:r>
            <a:r>
              <a:rPr lang="en-US" altLang="ja-JP" sz="1100" dirty="0"/>
              <a:t>104.11</a:t>
            </a:r>
            <a:r>
              <a:rPr lang="ja-JP" altLang="ja-JP" sz="1100" dirty="0"/>
              <a:t>％</a:t>
            </a:r>
          </a:p>
          <a:p>
            <a:r>
              <a:rPr lang="en-US" altLang="ja-JP" sz="1100" dirty="0" smtClean="0"/>
              <a:t>※</a:t>
            </a:r>
            <a:r>
              <a:rPr lang="ja-JP" altLang="ja-JP" sz="1100" dirty="0"/>
              <a:t>利用件数のうちインバウンド利用件数は対前年比　</a:t>
            </a:r>
            <a:r>
              <a:rPr lang="en-US" altLang="ja-JP" sz="1100" dirty="0"/>
              <a:t>120.00</a:t>
            </a:r>
            <a:r>
              <a:rPr lang="ja-JP" altLang="ja-JP" sz="1100" dirty="0" smtClean="0"/>
              <a:t>％</a:t>
            </a:r>
          </a:p>
          <a:p>
            <a:r>
              <a:rPr lang="en-US" altLang="ja-JP" sz="1100" dirty="0" smtClean="0"/>
              <a:t>※</a:t>
            </a:r>
            <a:r>
              <a:rPr lang="ja-JP" altLang="ja-JP" sz="1100" dirty="0" smtClean="0"/>
              <a:t>インバウンド内訳～欧米豪</a:t>
            </a:r>
            <a:r>
              <a:rPr lang="en-US" altLang="ja-JP" sz="1100" dirty="0" smtClean="0"/>
              <a:t>40.00</a:t>
            </a:r>
            <a:r>
              <a:rPr lang="ja-JP" altLang="ja-JP" sz="1100" dirty="0" smtClean="0"/>
              <a:t>％、アジア圏</a:t>
            </a:r>
            <a:r>
              <a:rPr lang="en-US" altLang="ja-JP" sz="1100" dirty="0" smtClean="0"/>
              <a:t>48.33</a:t>
            </a:r>
            <a:r>
              <a:rPr lang="ja-JP" altLang="ja-JP" sz="1100" dirty="0" smtClean="0"/>
              <a:t>％、不明</a:t>
            </a:r>
            <a:r>
              <a:rPr lang="en-US" altLang="ja-JP" sz="1100" dirty="0" smtClean="0"/>
              <a:t>11.67</a:t>
            </a:r>
            <a:r>
              <a:rPr lang="ja-JP" altLang="ja-JP" sz="1100" dirty="0" smtClean="0"/>
              <a:t>％</a:t>
            </a:r>
            <a:endParaRPr lang="ja-JP" altLang="ja-JP" sz="1100" dirty="0"/>
          </a:p>
        </p:txBody>
      </p:sp>
      <p:sp>
        <p:nvSpPr>
          <p:cNvPr id="16" name="テキスト ボックス 15"/>
          <p:cNvSpPr txBox="1"/>
          <p:nvPr/>
        </p:nvSpPr>
        <p:spPr>
          <a:xfrm>
            <a:off x="11573450" y="6299806"/>
            <a:ext cx="546545" cy="369332"/>
          </a:xfrm>
          <a:prstGeom prst="rect">
            <a:avLst/>
          </a:prstGeom>
          <a:noFill/>
        </p:spPr>
        <p:txBody>
          <a:bodyPr wrap="square" rtlCol="0">
            <a:spAutoFit/>
          </a:bodyPr>
          <a:lstStyle/>
          <a:p>
            <a:r>
              <a:rPr lang="ja-JP" altLang="en-US" dirty="0"/>
              <a:t>３</a:t>
            </a:r>
            <a:endParaRPr kumimoji="1" lang="ja-JP" altLang="en-US" dirty="0"/>
          </a:p>
        </p:txBody>
      </p:sp>
      <p:sp>
        <p:nvSpPr>
          <p:cNvPr id="12" name="テキスト ボックス 11"/>
          <p:cNvSpPr txBox="1"/>
          <p:nvPr/>
        </p:nvSpPr>
        <p:spPr>
          <a:xfrm>
            <a:off x="174972" y="167199"/>
            <a:ext cx="5283204" cy="1277273"/>
          </a:xfrm>
          <a:prstGeom prst="rect">
            <a:avLst/>
          </a:prstGeom>
          <a:noFill/>
        </p:spPr>
        <p:txBody>
          <a:bodyPr wrap="square" rtlCol="0">
            <a:spAutoFit/>
          </a:bodyPr>
          <a:lstStyle/>
          <a:p>
            <a:r>
              <a:rPr lang="en-US" altLang="ja-JP" sz="1100" dirty="0" smtClean="0">
                <a:latin typeface="BIZ UDPゴシック" panose="020B0400000000000000" pitchFamily="50" charset="-128"/>
                <a:ea typeface="BIZ UDPゴシック" panose="020B0400000000000000" pitchFamily="50" charset="-128"/>
              </a:rPr>
              <a:t>【</a:t>
            </a:r>
            <a:r>
              <a:rPr lang="ja-JP" altLang="en-US" sz="1100" dirty="0" smtClean="0">
                <a:latin typeface="BIZ UDPゴシック" panose="020B0400000000000000" pitchFamily="50" charset="-128"/>
                <a:ea typeface="BIZ UDPゴシック" panose="020B0400000000000000" pitchFamily="50" charset="-128"/>
              </a:rPr>
              <a:t>日本語</a:t>
            </a:r>
            <a:r>
              <a:rPr lang="ja-JP" altLang="en-US" sz="1100" dirty="0">
                <a:latin typeface="BIZ UDPゴシック" panose="020B0400000000000000" pitchFamily="50" charset="-128"/>
                <a:ea typeface="BIZ UDPゴシック" panose="020B0400000000000000" pitchFamily="50" charset="-128"/>
              </a:rPr>
              <a:t>サイト</a:t>
            </a:r>
            <a:r>
              <a:rPr lang="ja-JP" altLang="en-US" sz="1100" dirty="0" smtClean="0">
                <a:latin typeface="BIZ UDPゴシック" panose="020B0400000000000000" pitchFamily="50" charset="-128"/>
                <a:ea typeface="BIZ UDPゴシック" panose="020B0400000000000000" pitchFamily="50" charset="-128"/>
              </a:rPr>
              <a:t>ページビュー数要因分析</a:t>
            </a:r>
            <a:r>
              <a:rPr lang="en-US" altLang="ja-JP" sz="1100" dirty="0">
                <a:latin typeface="BIZ UDPゴシック" panose="020B0400000000000000" pitchFamily="50" charset="-128"/>
                <a:ea typeface="BIZ UDPゴシック" panose="020B0400000000000000" pitchFamily="50" charset="-128"/>
              </a:rPr>
              <a:t>】</a:t>
            </a:r>
            <a:endParaRPr lang="en-US" altLang="ja-JP" sz="1100" dirty="0" smtClean="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ja-JP" sz="1100" dirty="0" smtClean="0">
                <a:latin typeface="BIZ UDPゴシック" panose="020B0400000000000000" pitchFamily="50" charset="-128"/>
                <a:ea typeface="BIZ UDPゴシック" panose="020B0400000000000000" pitchFamily="50" charset="-128"/>
              </a:rPr>
              <a:t>日本語版</a:t>
            </a:r>
            <a:r>
              <a:rPr lang="ja-JP" altLang="ja-JP" sz="1100" dirty="0">
                <a:latin typeface="BIZ UDPゴシック" panose="020B0400000000000000" pitchFamily="50" charset="-128"/>
                <a:ea typeface="BIZ UDPゴシック" panose="020B0400000000000000" pitchFamily="50" charset="-128"/>
              </a:rPr>
              <a:t>観光ポータルサイトのページビュー数の減少は、物価高騰や燃料価格の高止まりによる旅行需要の慎重な動きに加え、</a:t>
            </a:r>
            <a:r>
              <a:rPr lang="en-US" altLang="ja-JP" sz="1100" dirty="0">
                <a:latin typeface="BIZ UDPゴシック" panose="020B0400000000000000" pitchFamily="50" charset="-128"/>
                <a:ea typeface="BIZ UDPゴシック" panose="020B0400000000000000" pitchFamily="50" charset="-128"/>
              </a:rPr>
              <a:t>2026</a:t>
            </a:r>
            <a:r>
              <a:rPr lang="ja-JP" altLang="ja-JP" sz="1100" dirty="0">
                <a:latin typeface="BIZ UDPゴシック" panose="020B0400000000000000" pitchFamily="50" charset="-128"/>
                <a:ea typeface="BIZ UDPゴシック" panose="020B0400000000000000" pitchFamily="50" charset="-128"/>
              </a:rPr>
              <a:t>年</a:t>
            </a:r>
            <a:r>
              <a:rPr lang="en-US" altLang="ja-JP" sz="1100" dirty="0">
                <a:latin typeface="BIZ UDPゴシック" panose="020B0400000000000000" pitchFamily="50" charset="-128"/>
                <a:ea typeface="BIZ UDPゴシック" panose="020B0400000000000000" pitchFamily="50" charset="-128"/>
              </a:rPr>
              <a:t>3</a:t>
            </a:r>
            <a:r>
              <a:rPr lang="ja-JP" altLang="ja-JP"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3</a:t>
            </a:r>
            <a:r>
              <a:rPr lang="ja-JP" altLang="ja-JP" sz="1100" dirty="0">
                <a:latin typeface="BIZ UDPゴシック" panose="020B0400000000000000" pitchFamily="50" charset="-128"/>
                <a:ea typeface="BIZ UDPゴシック" panose="020B0400000000000000" pitchFamily="50" charset="-128"/>
              </a:rPr>
              <a:t>日の新ポータルサイト移行時に一時サイトに通信ができなくなった影響、さらには、サイトの更新により昨年度は約</a:t>
            </a:r>
            <a:r>
              <a:rPr lang="en-US" altLang="ja-JP" sz="1100" dirty="0">
                <a:latin typeface="BIZ UDPゴシック" panose="020B0400000000000000" pitchFamily="50" charset="-128"/>
                <a:ea typeface="BIZ UDPゴシック" panose="020B0400000000000000" pitchFamily="50" charset="-128"/>
              </a:rPr>
              <a:t>72,000</a:t>
            </a:r>
            <a:r>
              <a:rPr lang="ja-JP" altLang="ja-JP" sz="1100" dirty="0">
                <a:latin typeface="BIZ UDPゴシック" panose="020B0400000000000000" pitchFamily="50" charset="-128"/>
                <a:ea typeface="BIZ UDPゴシック" panose="020B0400000000000000" pitchFamily="50" charset="-128"/>
              </a:rPr>
              <a:t>件発生していた「</a:t>
            </a:r>
            <a:r>
              <a:rPr lang="en-US" altLang="ja-JP" sz="1100" dirty="0">
                <a:latin typeface="BIZ UDPゴシック" panose="020B0400000000000000" pitchFamily="50" charset="-128"/>
                <a:ea typeface="BIZ UDPゴシック" panose="020B0400000000000000" pitchFamily="50" charset="-128"/>
              </a:rPr>
              <a:t>not set</a:t>
            </a:r>
            <a:r>
              <a:rPr lang="ja-JP" altLang="ja-JP" sz="1100" dirty="0">
                <a:latin typeface="BIZ UDPゴシック" panose="020B0400000000000000" pitchFamily="50" charset="-128"/>
                <a:ea typeface="BIZ UDPゴシック" panose="020B0400000000000000" pitchFamily="50" charset="-128"/>
              </a:rPr>
              <a:t>」（設定の不備やトラッキングの瞬断によって発生する不明なセッション）が約</a:t>
            </a:r>
            <a:r>
              <a:rPr lang="en-US" altLang="ja-JP" sz="1100" dirty="0">
                <a:latin typeface="BIZ UDPゴシック" panose="020B0400000000000000" pitchFamily="50" charset="-128"/>
                <a:ea typeface="BIZ UDPゴシック" panose="020B0400000000000000" pitchFamily="50" charset="-128"/>
              </a:rPr>
              <a:t>13,000</a:t>
            </a:r>
            <a:r>
              <a:rPr lang="ja-JP" altLang="ja-JP" sz="1100" dirty="0">
                <a:latin typeface="BIZ UDPゴシック" panose="020B0400000000000000" pitchFamily="50" charset="-128"/>
                <a:ea typeface="BIZ UDPゴシック" panose="020B0400000000000000" pitchFamily="50" charset="-128"/>
              </a:rPr>
              <a:t>件にまで減少・解消されたことが要因と考えられます。</a:t>
            </a:r>
            <a:endParaRPr kumimoji="1" lang="ja-JP" altLang="en-US" sz="1100" dirty="0">
              <a:latin typeface="BIZ UDPゴシック" panose="020B0400000000000000" pitchFamily="50" charset="-128"/>
              <a:ea typeface="BIZ UDPゴシック" panose="020B0400000000000000" pitchFamily="50" charset="-128"/>
            </a:endParaRPr>
          </a:p>
        </p:txBody>
      </p:sp>
      <p:sp>
        <p:nvSpPr>
          <p:cNvPr id="17" name="テキスト ボックス 16"/>
          <p:cNvSpPr txBox="1"/>
          <p:nvPr/>
        </p:nvSpPr>
        <p:spPr>
          <a:xfrm>
            <a:off x="203195" y="2968859"/>
            <a:ext cx="4413955" cy="261610"/>
          </a:xfrm>
          <a:prstGeom prst="rect">
            <a:avLst/>
          </a:prstGeom>
          <a:noFill/>
        </p:spPr>
        <p:txBody>
          <a:bodyPr wrap="square" rtlCol="0">
            <a:spAutoFit/>
          </a:bodyPr>
          <a:lstStyle/>
          <a:p>
            <a:r>
              <a:rPr lang="en-US" altLang="ja-JP" sz="1100" dirty="0">
                <a:latin typeface="+mj-ea"/>
                <a:ea typeface="+mj-ea"/>
              </a:rPr>
              <a:t>※</a:t>
            </a:r>
            <a:r>
              <a:rPr lang="ja-JP" altLang="ja-JP" sz="1100" dirty="0">
                <a:latin typeface="+mj-ea"/>
                <a:ea typeface="+mj-ea"/>
              </a:rPr>
              <a:t>総ページビュー数は、前年度比　</a:t>
            </a:r>
            <a:r>
              <a:rPr lang="en-US" altLang="ja-JP" sz="1100" dirty="0" smtClean="0">
                <a:latin typeface="+mj-ea"/>
                <a:ea typeface="+mj-ea"/>
              </a:rPr>
              <a:t>139.14</a:t>
            </a:r>
            <a:r>
              <a:rPr lang="ja-JP" altLang="ja-JP" sz="1100" dirty="0" smtClean="0">
                <a:latin typeface="+mj-ea"/>
                <a:ea typeface="+mj-ea"/>
              </a:rPr>
              <a:t>％</a:t>
            </a:r>
            <a:endParaRPr lang="ja-JP" altLang="ja-JP" sz="1100" dirty="0">
              <a:latin typeface="+mj-ea"/>
              <a:ea typeface="+mj-ea"/>
            </a:endParaRPr>
          </a:p>
        </p:txBody>
      </p:sp>
    </p:spTree>
    <p:extLst>
      <p:ext uri="{BB962C8B-B14F-4D97-AF65-F5344CB8AC3E}">
        <p14:creationId xmlns:p14="http://schemas.microsoft.com/office/powerpoint/2010/main" val="276221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48356" y="270933"/>
            <a:ext cx="4741333" cy="1138773"/>
          </a:xfrm>
          <a:prstGeom prst="rect">
            <a:avLst/>
          </a:prstGeom>
          <a:noFill/>
        </p:spPr>
        <p:txBody>
          <a:bodyPr wrap="square" rtlCol="0">
            <a:spAutoFit/>
          </a:bodyPr>
          <a:lstStyle/>
          <a:p>
            <a:r>
              <a:rPr lang="en-US" altLang="ja-JP" sz="1200" b="1" u="sng" dirty="0"/>
              <a:t>◇</a:t>
            </a:r>
            <a:r>
              <a:rPr lang="ja-JP" altLang="ja-JP" sz="1200" b="1" u="sng" dirty="0"/>
              <a:t>基本方針２　誘客機能の強化と北の江の島構想との連動</a:t>
            </a:r>
            <a:endParaRPr lang="ja-JP" altLang="ja-JP" sz="1200" dirty="0"/>
          </a:p>
          <a:p>
            <a:endParaRPr lang="en-US" altLang="ja-JP" sz="800" dirty="0" smtClean="0"/>
          </a:p>
          <a:p>
            <a:r>
              <a:rPr lang="ja-JP" altLang="en-US" sz="1200" i="1" dirty="0" smtClean="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　</a:t>
            </a:r>
            <a:r>
              <a:rPr lang="ja-JP" altLang="ja-JP" sz="1200" i="1" dirty="0" smtClean="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課題</a:t>
            </a:r>
            <a:r>
              <a:rPr lang="ja-JP" altLang="ja-JP" sz="1200" i="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３　交流人口・関係人口の増加　⇒　</a:t>
            </a:r>
            <a:r>
              <a:rPr lang="ja-JP" altLang="ja-JP" sz="1200" i="1" u="sng"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「江差に誘う」</a:t>
            </a:r>
            <a:endParaRPr lang="ja-JP" altLang="ja-JP" sz="1200" i="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a:p>
            <a:endParaRPr lang="en-US" altLang="ja-JP" sz="1200" dirty="0" smtClean="0">
              <a:latin typeface="BIZ UDゴシック" panose="020B0400000000000000" pitchFamily="49" charset="-128"/>
              <a:ea typeface="BIZ UDゴシック" panose="020B0400000000000000" pitchFamily="49" charset="-128"/>
            </a:endParaRP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１</a:t>
            </a:r>
            <a:r>
              <a:rPr lang="ja-JP" altLang="ja-JP" sz="1200" dirty="0">
                <a:latin typeface="BIZ UDゴシック" panose="020B0400000000000000" pitchFamily="49" charset="-128"/>
                <a:ea typeface="BIZ UDゴシック" panose="020B0400000000000000" pitchFamily="49" charset="-128"/>
              </a:rPr>
              <a:t>）江差町の素材を活かしたメインターゲットの取り込み</a:t>
            </a: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２</a:t>
            </a:r>
            <a:r>
              <a:rPr lang="ja-JP" altLang="ja-JP" sz="1200" dirty="0">
                <a:latin typeface="BIZ UDゴシック" panose="020B0400000000000000" pitchFamily="49" charset="-128"/>
                <a:ea typeface="BIZ UDゴシック" panose="020B0400000000000000" pitchFamily="49" charset="-128"/>
              </a:rPr>
              <a:t>）広域連携による観光誘客の推進</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5" name="テキスト ボックス 1"/>
          <p:cNvSpPr txBox="1"/>
          <p:nvPr/>
        </p:nvSpPr>
        <p:spPr>
          <a:xfrm>
            <a:off x="248356" y="1528762"/>
            <a:ext cx="5644443" cy="1677282"/>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400"/>
              </a:lnSpc>
              <a:spcAft>
                <a:spcPts val="0"/>
              </a:spcAft>
            </a:pPr>
            <a:r>
              <a:rPr lang="en-US" alt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【DMO</a:t>
            </a:r>
            <a:r>
              <a:rPr lang="ja-JP" altLang="en-US"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中期計画によるターゲット設定</a:t>
            </a:r>
            <a:r>
              <a:rPr lang="en-US" alt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lnSpc>
                <a:spcPts val="1400"/>
              </a:lnSpc>
              <a:spcAft>
                <a:spcPts val="0"/>
              </a:spcAft>
            </a:pPr>
            <a:r>
              <a:rPr lang="en-US"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第１ターゲット層⇒かもめ島マリンピング活用</a:t>
            </a:r>
          </a:p>
          <a:p>
            <a:pPr indent="133350" algn="just">
              <a:lnSpc>
                <a:spcPts val="14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かもめ島を中心とする、江差町の歴史文化の舞台でもある自然に</a:t>
            </a:r>
            <a:r>
              <a:rPr 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興味を持つ親</a:t>
            </a:r>
            <a:r>
              <a:rPr lang="ja-JP" altLang="en-US"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子</a:t>
            </a:r>
            <a:r>
              <a:rPr 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連れ</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600200" indent="-1600200" algn="just">
              <a:lnSpc>
                <a:spcPts val="14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◇第２ターゲット層⇒日本遺産活用</a:t>
            </a:r>
          </a:p>
          <a:p>
            <a:pPr marL="133350" algn="just">
              <a:lnSpc>
                <a:spcPts val="14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北前船交易により培われた江差独特の歴史文化に興味のある日本</a:t>
            </a:r>
            <a:r>
              <a:rPr 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国内の</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中高年層、および歴史文化の学習や体験を目的とする教育旅行の</a:t>
            </a:r>
            <a:r>
              <a:rPr 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利用者層</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377315" indent="-1333500" algn="just">
              <a:lnSpc>
                <a:spcPts val="14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◇第３ターゲット層⇒かもめ島マリンピング活用及び日本遺産活用</a:t>
            </a:r>
          </a:p>
          <a:p>
            <a:pPr marL="134620" algn="just">
              <a:lnSpc>
                <a:spcPts val="14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地域の自然と文化を体験することを好む、インバウンドを中心と</a:t>
            </a:r>
            <a:r>
              <a:rPr lang="ja-JP" sz="1100" kern="100" dirty="0" smtClean="0">
                <a:effectLst/>
                <a:latin typeface="BIZ UDゴシック" panose="020B0400000000000000" pitchFamily="49" charset="-128"/>
                <a:ea typeface="BIZ UDゴシック" panose="020B0400000000000000" pitchFamily="49" charset="-128"/>
                <a:cs typeface="Times New Roman" panose="02020603050405020304" pitchFamily="18" charset="0"/>
              </a:rPr>
              <a:t>したユニバーサルツーリズム</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の対象者層</a:t>
            </a:r>
          </a:p>
        </p:txBody>
      </p:sp>
      <p:sp>
        <p:nvSpPr>
          <p:cNvPr id="7" name="テキスト ボックス 8"/>
          <p:cNvSpPr txBox="1"/>
          <p:nvPr/>
        </p:nvSpPr>
        <p:spPr>
          <a:xfrm>
            <a:off x="282222" y="3556000"/>
            <a:ext cx="5610577" cy="108373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【課題３：</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年度活動目標】</a:t>
            </a:r>
          </a:p>
          <a:p>
            <a:pPr marL="266700" indent="-26670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各ターゲットに向けた訴求方法の構築（</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HP</a:t>
            </a:r>
            <a:r>
              <a:rPr lang="ja-JP" sz="1100" kern="100" dirty="0" err="1">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利用者の</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SNS</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発信、情報誌掲載</a:t>
            </a:r>
            <a:r>
              <a:rPr lang="en-US" sz="1100" kern="100" dirty="0" err="1">
                <a:effectLst/>
                <a:latin typeface="BIZ UDゴシック" panose="020B0400000000000000" pitchFamily="49" charset="-128"/>
                <a:ea typeface="BIZ UDゴシック" panose="020B0400000000000000" pitchFamily="49" charset="-128"/>
                <a:cs typeface="Times New Roman" panose="02020603050405020304" pitchFamily="18" charset="0"/>
              </a:rPr>
              <a:t>etc</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p>
          <a:p>
            <a:pPr marL="279400" indent="-27940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道南圏における各種団体との連携による交流人口・関係人口の増加</a:t>
            </a:r>
          </a:p>
          <a:p>
            <a:pPr marL="279400" indent="-279400" algn="just">
              <a:lnSpc>
                <a:spcPts val="1500"/>
              </a:lnSpc>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（各種会議への参画、情報共有、相互間連携による情報発信）</a:t>
            </a:r>
          </a:p>
          <a:p>
            <a:pPr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(3)</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クルーズ船オプショナルツアーの誘致数の増加（クルーズ振興協議会との連携）</a:t>
            </a:r>
          </a:p>
        </p:txBody>
      </p:sp>
      <p:sp>
        <p:nvSpPr>
          <p:cNvPr id="8" name="角丸四角形 7"/>
          <p:cNvSpPr/>
          <p:nvPr/>
        </p:nvSpPr>
        <p:spPr>
          <a:xfrm>
            <a:off x="248356" y="3556000"/>
            <a:ext cx="5644443" cy="10837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82222" y="5113867"/>
            <a:ext cx="5723467" cy="1277273"/>
          </a:xfrm>
          <a:prstGeom prst="rect">
            <a:avLst/>
          </a:prstGeom>
          <a:noFill/>
        </p:spPr>
        <p:txBody>
          <a:bodyPr wrap="square" rtlCol="0">
            <a:spAutoFit/>
          </a:bodyPr>
          <a:lstStyle/>
          <a:p>
            <a:r>
              <a:rPr lang="ja-JP" altLang="ja-JP" sz="1100" dirty="0">
                <a:latin typeface="BIZ UDゴシック" panose="020B0400000000000000" pitchFamily="49" charset="-128"/>
                <a:ea typeface="BIZ UDゴシック" panose="020B0400000000000000" pitchFamily="49" charset="-128"/>
              </a:rPr>
              <a:t>【課題３：</a:t>
            </a:r>
            <a:r>
              <a:rPr lang="en-US" altLang="ja-JP" sz="1100" dirty="0">
                <a:latin typeface="BIZ UDゴシック" panose="020B0400000000000000" pitchFamily="49" charset="-128"/>
                <a:ea typeface="BIZ UDゴシック" panose="020B0400000000000000" pitchFamily="49" charset="-128"/>
              </a:rPr>
              <a:t>2025</a:t>
            </a:r>
            <a:r>
              <a:rPr lang="ja-JP" altLang="ja-JP" sz="1100" dirty="0">
                <a:latin typeface="BIZ UDゴシック" panose="020B0400000000000000" pitchFamily="49" charset="-128"/>
                <a:ea typeface="BIZ UDゴシック" panose="020B0400000000000000" pitchFamily="49" charset="-128"/>
              </a:rPr>
              <a:t>年度活動実績】</a:t>
            </a:r>
          </a:p>
          <a:p>
            <a:endParaRPr lang="en-US" altLang="ja-JP" sz="1100" dirty="0" smtClean="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en-US" altLang="ja-JP" sz="1100" u="sng" dirty="0">
                <a:latin typeface="BIZ UDゴシック" panose="020B0400000000000000" pitchFamily="49" charset="-128"/>
                <a:ea typeface="BIZ UDゴシック" panose="020B0400000000000000" pitchFamily="49" charset="-128"/>
              </a:rPr>
              <a:t>(1)</a:t>
            </a:r>
            <a:r>
              <a:rPr lang="ja-JP" altLang="ja-JP" sz="1100" u="sng" dirty="0">
                <a:latin typeface="BIZ UDゴシック" panose="020B0400000000000000" pitchFamily="49" charset="-128"/>
                <a:ea typeface="BIZ UDゴシック" panose="020B0400000000000000" pitchFamily="49" charset="-128"/>
              </a:rPr>
              <a:t>各ターゲットに向けた訴求方法の構築</a:t>
            </a:r>
            <a:endParaRPr lang="ja-JP" altLang="ja-JP" sz="1100" dirty="0">
              <a:latin typeface="BIZ UDゴシック" panose="020B0400000000000000" pitchFamily="49" charset="-128"/>
              <a:ea typeface="BIZ UDゴシック" panose="020B0400000000000000" pitchFamily="49" charset="-128"/>
            </a:endParaRPr>
          </a:p>
          <a:p>
            <a:r>
              <a:rPr lang="en-US" altLang="ja-JP" sz="1100" dirty="0">
                <a:latin typeface="BIZ UDゴシック" panose="020B0400000000000000" pitchFamily="49" charset="-128"/>
                <a:ea typeface="BIZ UDゴシック" panose="020B0400000000000000" pitchFamily="49" charset="-128"/>
              </a:rPr>
              <a:t>    </a:t>
            </a:r>
            <a:r>
              <a:rPr lang="ja-JP" altLang="ja-JP" sz="1100" dirty="0">
                <a:latin typeface="BIZ UDゴシック" panose="020B0400000000000000" pitchFamily="49" charset="-128"/>
                <a:ea typeface="BIZ UDゴシック" panose="020B0400000000000000" pitchFamily="49" charset="-128"/>
              </a:rPr>
              <a:t>　かもめ島マリンピングの運営やイベントに際し、ホームページ掲載や</a:t>
            </a:r>
            <a:r>
              <a:rPr lang="en-US" altLang="ja-JP" sz="1100" dirty="0">
                <a:latin typeface="BIZ UDゴシック" panose="020B0400000000000000" pitchFamily="49" charset="-128"/>
                <a:ea typeface="BIZ UDゴシック" panose="020B0400000000000000" pitchFamily="49" charset="-128"/>
              </a:rPr>
              <a:t>FM</a:t>
            </a:r>
            <a:r>
              <a:rPr lang="ja-JP" altLang="ja-JP" sz="1100" dirty="0">
                <a:latin typeface="BIZ UDゴシック" panose="020B0400000000000000" pitchFamily="49" charset="-128"/>
                <a:ea typeface="BIZ UDゴシック" panose="020B0400000000000000" pitchFamily="49" charset="-128"/>
              </a:rPr>
              <a:t>いるか</a:t>
            </a:r>
            <a:r>
              <a:rPr lang="ja-JP" altLang="ja-JP" sz="1100" dirty="0" err="1">
                <a:latin typeface="BIZ UDゴシック" panose="020B0400000000000000" pitchFamily="49" charset="-128"/>
                <a:ea typeface="BIZ UDゴシック" panose="020B0400000000000000" pitchFamily="49" charset="-128"/>
              </a:rPr>
              <a:t>への</a:t>
            </a:r>
            <a:r>
              <a:rPr lang="ja-JP" altLang="ja-JP" sz="1100" dirty="0">
                <a:latin typeface="BIZ UDゴシック" panose="020B0400000000000000" pitchFamily="49" charset="-128"/>
                <a:ea typeface="BIZ UDゴシック" panose="020B0400000000000000" pitchFamily="49" charset="-128"/>
              </a:rPr>
              <a:t>出演、地元新聞社での記事掲載、自社インスタグラムによる</a:t>
            </a:r>
            <a:r>
              <a:rPr lang="en-US" altLang="ja-JP" sz="1100" dirty="0">
                <a:latin typeface="BIZ UDゴシック" panose="020B0400000000000000" pitchFamily="49" charset="-128"/>
                <a:ea typeface="BIZ UDゴシック" panose="020B0400000000000000" pitchFamily="49" charset="-128"/>
              </a:rPr>
              <a:t>PR</a:t>
            </a:r>
            <a:r>
              <a:rPr lang="ja-JP" altLang="ja-JP" sz="1100" dirty="0">
                <a:latin typeface="BIZ UDゴシック" panose="020B0400000000000000" pitchFamily="49" charset="-128"/>
                <a:ea typeface="BIZ UDゴシック" panose="020B0400000000000000" pitchFamily="49" charset="-128"/>
              </a:rPr>
              <a:t>を実施しました。また、ファミリー層に関しては、厚沢部町の素敵な過疎づくり㈱を介して海洋体験の紹介を行い、新たに保育留学家族の受入を行うなど利用拡大に努めました</a:t>
            </a:r>
            <a:r>
              <a:rPr lang="ja-JP" altLang="ja-JP" sz="1100" dirty="0" smtClean="0">
                <a:latin typeface="BIZ UDゴシック" panose="020B0400000000000000" pitchFamily="49" charset="-128"/>
                <a:ea typeface="BIZ UDゴシック" panose="020B0400000000000000" pitchFamily="49" charset="-128"/>
              </a:rPr>
              <a:t>。</a:t>
            </a:r>
            <a:endParaRPr lang="ja-JP" altLang="ja-JP" sz="1100" dirty="0">
              <a:latin typeface="BIZ UDゴシック" panose="020B0400000000000000" pitchFamily="49" charset="-128"/>
              <a:ea typeface="BIZ UDゴシック" panose="020B0400000000000000" pitchFamily="49" charset="-128"/>
            </a:endParaRPr>
          </a:p>
        </p:txBody>
      </p:sp>
      <p:sp>
        <p:nvSpPr>
          <p:cNvPr id="10" name="テキスト ボックス 9"/>
          <p:cNvSpPr txBox="1"/>
          <p:nvPr/>
        </p:nvSpPr>
        <p:spPr>
          <a:xfrm>
            <a:off x="6321777" y="428977"/>
            <a:ext cx="5644445" cy="1954381"/>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(2)</a:t>
            </a:r>
            <a:r>
              <a:rPr lang="ja-JP" altLang="ja-JP" sz="1100" u="sng" dirty="0">
                <a:latin typeface="BIZ UDゴシック" panose="020B0400000000000000" pitchFamily="49" charset="-128"/>
                <a:ea typeface="BIZ UDゴシック" panose="020B0400000000000000" pitchFamily="49" charset="-128"/>
              </a:rPr>
              <a:t>道南圏における各種団体との連携による交流人口・関係人口の増加</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広域</a:t>
            </a:r>
            <a:r>
              <a:rPr lang="ja-JP" altLang="ja-JP" sz="1100" dirty="0">
                <a:latin typeface="BIZ UDゴシック" panose="020B0400000000000000" pitchFamily="49" charset="-128"/>
                <a:ea typeface="BIZ UDゴシック" panose="020B0400000000000000" pitchFamily="49" charset="-128"/>
              </a:rPr>
              <a:t>で実施する会議等への参画のほか、厚沢部町の素敵な過疎づくり㈱との</a:t>
            </a:r>
            <a:r>
              <a:rPr lang="ja-JP" altLang="ja-JP" sz="1100" dirty="0" smtClean="0">
                <a:latin typeface="BIZ UDゴシック" panose="020B0400000000000000" pitchFamily="49" charset="-128"/>
                <a:ea typeface="BIZ UDゴシック" panose="020B0400000000000000" pitchFamily="49" charset="-128"/>
              </a:rPr>
              <a:t>事業連</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携</a:t>
            </a:r>
            <a:r>
              <a:rPr lang="ja-JP" altLang="ja-JP" sz="1100" dirty="0">
                <a:latin typeface="BIZ UDゴシック" panose="020B0400000000000000" pitchFamily="49" charset="-128"/>
                <a:ea typeface="BIZ UDゴシック" panose="020B0400000000000000" pitchFamily="49" charset="-128"/>
              </a:rPr>
              <a:t>により、交流人口・関係人口の増加につなげました。</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函館市観光関連団体、企業とのお祭り体験ツアー造成に係る意見交換会の</a:t>
            </a:r>
            <a:r>
              <a:rPr lang="ja-JP" altLang="ja-JP" sz="1100" dirty="0" smtClean="0">
                <a:latin typeface="BIZ UDゴシック" panose="020B0400000000000000" pitchFamily="49" charset="-128"/>
                <a:ea typeface="BIZ UDゴシック" panose="020B0400000000000000" pitchFamily="49" charset="-128"/>
              </a:rPr>
              <a:t>実施</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5/23</a:t>
            </a:r>
            <a:r>
              <a:rPr lang="ja-JP" altLang="ja-JP" sz="1100" dirty="0">
                <a:latin typeface="BIZ UDゴシック" panose="020B0400000000000000" pitchFamily="49" charset="-128"/>
                <a:ea typeface="BIZ UDゴシック" panose="020B0400000000000000" pitchFamily="49" charset="-128"/>
              </a:rPr>
              <a:t>）</a:t>
            </a:r>
          </a:p>
          <a:p>
            <a:r>
              <a:rPr lang="ja-JP" altLang="ja-JP" sz="1100" dirty="0">
                <a:latin typeface="BIZ UDゴシック" panose="020B0400000000000000" pitchFamily="49" charset="-128"/>
                <a:ea typeface="BIZ UDゴシック" panose="020B0400000000000000" pitchFamily="49" charset="-128"/>
              </a:rPr>
              <a:t>　・かもめ島マリンピングにおける厚沢部保育留学家族の受入（６月～９月）</a:t>
            </a:r>
          </a:p>
          <a:p>
            <a:r>
              <a:rPr lang="ja-JP" altLang="ja-JP"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厚沢部町の素敵な過疎づくり㈱と事業連携</a:t>
            </a:r>
            <a:r>
              <a:rPr lang="en-US" altLang="ja-JP" sz="1100" dirty="0">
                <a:latin typeface="BIZ UDゴシック" panose="020B0400000000000000" pitchFamily="49" charset="-128"/>
                <a:ea typeface="BIZ UDゴシック" panose="020B0400000000000000" pitchFamily="49" charset="-128"/>
              </a:rPr>
              <a:t>⇒37</a:t>
            </a:r>
            <a:r>
              <a:rPr lang="ja-JP" altLang="ja-JP" sz="1100" dirty="0">
                <a:latin typeface="BIZ UDゴシック" panose="020B0400000000000000" pitchFamily="49" charset="-128"/>
                <a:ea typeface="BIZ UDゴシック" panose="020B0400000000000000" pitchFamily="49" charset="-128"/>
              </a:rPr>
              <a:t>組</a:t>
            </a:r>
            <a:r>
              <a:rPr lang="en-US" altLang="ja-JP" sz="1100" dirty="0">
                <a:latin typeface="BIZ UDゴシック" panose="020B0400000000000000" pitchFamily="49" charset="-128"/>
                <a:ea typeface="BIZ UDゴシック" panose="020B0400000000000000" pitchFamily="49" charset="-128"/>
              </a:rPr>
              <a:t>133</a:t>
            </a:r>
            <a:r>
              <a:rPr lang="ja-JP" altLang="ja-JP" sz="1100" dirty="0">
                <a:latin typeface="BIZ UDゴシック" panose="020B0400000000000000" pitchFamily="49" charset="-128"/>
                <a:ea typeface="BIZ UDゴシック" panose="020B0400000000000000" pitchFamily="49" charset="-128"/>
              </a:rPr>
              <a:t>名の利用</a:t>
            </a: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かもめ島マリンピングにおける</a:t>
            </a:r>
            <a:r>
              <a:rPr lang="en-US" altLang="ja-JP" sz="1100" dirty="0">
                <a:latin typeface="BIZ UDゴシック" panose="020B0400000000000000" pitchFamily="49" charset="-128"/>
                <a:ea typeface="BIZ UDゴシック" panose="020B0400000000000000" pitchFamily="49" charset="-128"/>
              </a:rPr>
              <a:t>JAF</a:t>
            </a:r>
            <a:r>
              <a:rPr lang="ja-JP" altLang="ja-JP" sz="1100" dirty="0">
                <a:latin typeface="BIZ UDゴシック" panose="020B0400000000000000" pitchFamily="49" charset="-128"/>
                <a:ea typeface="BIZ UDゴシック" panose="020B0400000000000000" pitchFamily="49" charset="-128"/>
              </a:rPr>
              <a:t>との事業連携</a:t>
            </a:r>
            <a:r>
              <a:rPr lang="en-US" altLang="ja-JP" sz="1100" dirty="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割引プラン（申込者なし）</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どうなん・追分シーニックバイウェイルート</a:t>
            </a:r>
            <a:r>
              <a:rPr lang="en-US" altLang="ja-JP" sz="1100" dirty="0">
                <a:latin typeface="BIZ UDゴシック" panose="020B0400000000000000" pitchFamily="49" charset="-128"/>
                <a:ea typeface="BIZ UDゴシック" panose="020B0400000000000000" pitchFamily="49" charset="-128"/>
              </a:rPr>
              <a:t>10</a:t>
            </a:r>
            <a:r>
              <a:rPr lang="ja-JP" altLang="ja-JP" sz="1100" dirty="0">
                <a:latin typeface="BIZ UDゴシック" panose="020B0400000000000000" pitchFamily="49" charset="-128"/>
                <a:ea typeface="BIZ UDゴシック" panose="020B0400000000000000" pitchFamily="49" charset="-128"/>
              </a:rPr>
              <a:t>周年記念フォーラム（</a:t>
            </a:r>
            <a:r>
              <a:rPr lang="en-US" altLang="ja-JP" sz="1100" dirty="0">
                <a:latin typeface="BIZ UDゴシック" panose="020B0400000000000000" pitchFamily="49" charset="-128"/>
                <a:ea typeface="BIZ UDゴシック" panose="020B0400000000000000" pitchFamily="49" charset="-128"/>
              </a:rPr>
              <a:t>11/19</a:t>
            </a:r>
            <a:r>
              <a:rPr lang="ja-JP" altLang="ja-JP"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　</a:t>
            </a:r>
            <a:r>
              <a:rPr kumimoji="1" lang="ja-JP" altLang="en-US" sz="1100" dirty="0" smtClean="0">
                <a:latin typeface="BIZ UDゴシック" panose="020B0400000000000000" pitchFamily="49" charset="-128"/>
                <a:ea typeface="BIZ UDゴシック" panose="020B0400000000000000" pitchFamily="49" charset="-128"/>
              </a:rPr>
              <a:t>・日本遺産ツアー実施に係る函館市ほか道南圏プロモーション（</a:t>
            </a:r>
            <a:r>
              <a:rPr kumimoji="1" lang="en-US" altLang="ja-JP" sz="1100" dirty="0" smtClean="0">
                <a:latin typeface="BIZ UDゴシック" panose="020B0400000000000000" pitchFamily="49" charset="-128"/>
                <a:ea typeface="BIZ UDゴシック" panose="020B0400000000000000" pitchFamily="49" charset="-128"/>
              </a:rPr>
              <a:t>2/12</a:t>
            </a:r>
            <a:r>
              <a:rPr kumimoji="1" lang="ja-JP" altLang="en-US" sz="1100" dirty="0" smtClean="0">
                <a:latin typeface="BIZ UDゴシック" panose="020B0400000000000000" pitchFamily="49" charset="-128"/>
                <a:ea typeface="BIZ UDゴシック" panose="020B0400000000000000" pitchFamily="49" charset="-128"/>
              </a:rPr>
              <a:t>～</a:t>
            </a:r>
            <a:r>
              <a:rPr kumimoji="1" lang="en-US" altLang="ja-JP" sz="1100" dirty="0" smtClean="0">
                <a:latin typeface="BIZ UDゴシック" panose="020B0400000000000000" pitchFamily="49" charset="-128"/>
                <a:ea typeface="BIZ UDゴシック" panose="020B0400000000000000" pitchFamily="49" charset="-128"/>
              </a:rPr>
              <a:t>13</a:t>
            </a:r>
            <a:r>
              <a:rPr kumimoji="1" lang="ja-JP" altLang="en-US" sz="1100" dirty="0" smtClean="0">
                <a:latin typeface="BIZ UDゴシック" panose="020B0400000000000000" pitchFamily="49" charset="-128"/>
                <a:ea typeface="BIZ UDゴシック" panose="020B0400000000000000" pitchFamily="49" charset="-128"/>
              </a:rPr>
              <a:t>）</a:t>
            </a:r>
            <a:endParaRPr kumimoji="1"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　</a:t>
            </a:r>
            <a:r>
              <a:rPr lang="en-US"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函館市観光サイト「はこぶら」への記事掲載</a:t>
            </a:r>
            <a:endParaRPr kumimoji="1" lang="ja-JP" altLang="en-US" sz="1100" dirty="0">
              <a:latin typeface="BIZ UDゴシック" panose="020B0400000000000000" pitchFamily="49" charset="-128"/>
              <a:ea typeface="BIZ UDゴシック" panose="020B0400000000000000" pitchFamily="49" charset="-128"/>
            </a:endParaRPr>
          </a:p>
        </p:txBody>
      </p:sp>
      <p:sp>
        <p:nvSpPr>
          <p:cNvPr id="11" name="テキスト ボックス 10"/>
          <p:cNvSpPr txBox="1"/>
          <p:nvPr/>
        </p:nvSpPr>
        <p:spPr>
          <a:xfrm>
            <a:off x="6366932" y="2541545"/>
            <a:ext cx="5554133" cy="1107996"/>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(3)</a:t>
            </a:r>
            <a:r>
              <a:rPr lang="ja-JP" altLang="ja-JP" sz="1100" u="sng" dirty="0">
                <a:latin typeface="BIZ UDゴシック" panose="020B0400000000000000" pitchFamily="49" charset="-128"/>
                <a:ea typeface="BIZ UDゴシック" panose="020B0400000000000000" pitchFamily="49" charset="-128"/>
              </a:rPr>
              <a:t>クルーズ船オプショナルツアーの誘致数の増加</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４月</a:t>
            </a:r>
            <a:r>
              <a:rPr lang="ja-JP" altLang="ja-JP" sz="1100" dirty="0">
                <a:latin typeface="BIZ UDゴシック" panose="020B0400000000000000" pitchFamily="49" charset="-128"/>
                <a:ea typeface="BIZ UDゴシック" panose="020B0400000000000000" pitchFamily="49" charset="-128"/>
              </a:rPr>
              <a:t>２７日に「日本丸」が江差沖に停泊し、江差町を巡るオプショナルツアー</a:t>
            </a:r>
            <a:r>
              <a:rPr lang="ja-JP" altLang="ja-JP" sz="1100" dirty="0" smtClean="0">
                <a:latin typeface="BIZ UDゴシック" panose="020B0400000000000000" pitchFamily="49" charset="-128"/>
                <a:ea typeface="BIZ UDゴシック" panose="020B0400000000000000" pitchFamily="49" charset="-128"/>
              </a:rPr>
              <a:t>と</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して</a:t>
            </a:r>
            <a:r>
              <a:rPr lang="ja-JP" altLang="ja-JP" sz="1100" dirty="0">
                <a:latin typeface="BIZ UDゴシック" panose="020B0400000000000000" pitchFamily="49" charset="-128"/>
                <a:ea typeface="BIZ UDゴシック" panose="020B0400000000000000" pitchFamily="49" charset="-128"/>
              </a:rPr>
              <a:t>半日コースで</a:t>
            </a:r>
            <a:r>
              <a:rPr lang="en-US" altLang="ja-JP" sz="1100" dirty="0">
                <a:latin typeface="BIZ UDゴシック" panose="020B0400000000000000" pitchFamily="49" charset="-128"/>
                <a:ea typeface="BIZ UDゴシック" panose="020B0400000000000000" pitchFamily="49" charset="-128"/>
              </a:rPr>
              <a:t>44</a:t>
            </a:r>
            <a:r>
              <a:rPr lang="ja-JP" altLang="ja-JP" sz="1100" dirty="0">
                <a:latin typeface="BIZ UDゴシック" panose="020B0400000000000000" pitchFamily="49" charset="-128"/>
                <a:ea typeface="BIZ UDゴシック" panose="020B0400000000000000" pitchFamily="49" charset="-128"/>
              </a:rPr>
              <a:t>名、１日コースで</a:t>
            </a:r>
            <a:r>
              <a:rPr lang="en-US" altLang="ja-JP" sz="1100" dirty="0">
                <a:latin typeface="BIZ UDゴシック" panose="020B0400000000000000" pitchFamily="49" charset="-128"/>
                <a:ea typeface="BIZ UDゴシック" panose="020B0400000000000000" pitchFamily="49" charset="-128"/>
              </a:rPr>
              <a:t>16</a:t>
            </a:r>
            <a:r>
              <a:rPr lang="ja-JP" altLang="ja-JP" sz="1100" dirty="0">
                <a:latin typeface="BIZ UDゴシック" panose="020B0400000000000000" pitchFamily="49" charset="-128"/>
                <a:ea typeface="BIZ UDゴシック" panose="020B0400000000000000" pitchFamily="49" charset="-128"/>
              </a:rPr>
              <a:t>名を予定していましたが、悪天候により</a:t>
            </a:r>
            <a:r>
              <a:rPr lang="ja-JP" altLang="ja-JP" sz="1100" dirty="0" smtClean="0">
                <a:latin typeface="BIZ UDゴシック" panose="020B0400000000000000" pitchFamily="49" charset="-128"/>
                <a:ea typeface="BIZ UDゴシック" panose="020B0400000000000000" pitchFamily="49" charset="-128"/>
              </a:rPr>
              <a:t>函</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館</a:t>
            </a:r>
            <a:r>
              <a:rPr lang="ja-JP" altLang="ja-JP" sz="1100" dirty="0">
                <a:latin typeface="BIZ UDゴシック" panose="020B0400000000000000" pitchFamily="49" charset="-128"/>
                <a:ea typeface="BIZ UDゴシック" panose="020B0400000000000000" pitchFamily="49" charset="-128"/>
              </a:rPr>
              <a:t>への停泊と変更になり、結果、１日コースのオプショナルツアー</a:t>
            </a:r>
            <a:r>
              <a:rPr lang="en-US" altLang="ja-JP" sz="1100" dirty="0">
                <a:latin typeface="BIZ UDゴシック" panose="020B0400000000000000" pitchFamily="49" charset="-128"/>
                <a:ea typeface="BIZ UDゴシック" panose="020B0400000000000000" pitchFamily="49" charset="-128"/>
              </a:rPr>
              <a:t>15</a:t>
            </a:r>
            <a:r>
              <a:rPr lang="ja-JP" altLang="ja-JP" sz="1100" dirty="0">
                <a:latin typeface="BIZ UDゴシック" panose="020B0400000000000000" pitchFamily="49" charset="-128"/>
                <a:ea typeface="BIZ UDゴシック" panose="020B0400000000000000" pitchFamily="49" charset="-128"/>
              </a:rPr>
              <a:t>名の受入と</a:t>
            </a:r>
            <a:r>
              <a:rPr lang="ja-JP" altLang="ja-JP" sz="1100" dirty="0" err="1" smtClean="0">
                <a:latin typeface="BIZ UDゴシック" panose="020B0400000000000000" pitchFamily="49" charset="-128"/>
                <a:ea typeface="BIZ UDゴシック" panose="020B0400000000000000" pitchFamily="49" charset="-128"/>
              </a:rPr>
              <a:t>な</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smtClean="0">
                <a:latin typeface="BIZ UDゴシック" panose="020B0400000000000000" pitchFamily="49" charset="-128"/>
                <a:ea typeface="BIZ UDゴシック" panose="020B0400000000000000" pitchFamily="49" charset="-128"/>
              </a:rPr>
              <a:t>　りました</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ツアー誘致にあたっては</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３月に江差町において商談の機会を設ける</a:t>
            </a:r>
            <a:r>
              <a:rPr lang="ja-JP" altLang="en-US" sz="1100" dirty="0" err="1" smtClean="0">
                <a:latin typeface="BIZ UDゴシック" panose="020B0400000000000000" pitchFamily="49" charset="-128"/>
                <a:ea typeface="BIZ UDゴシック" panose="020B0400000000000000" pitchFamily="49" charset="-128"/>
              </a:rPr>
              <a:t>こ</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とができましたが、</a:t>
            </a:r>
            <a:r>
              <a:rPr lang="ja-JP" altLang="ja-JP" sz="1100" dirty="0" smtClean="0">
                <a:latin typeface="BIZ UDゴシック" panose="020B0400000000000000" pitchFamily="49" charset="-128"/>
                <a:ea typeface="BIZ UDゴシック" panose="020B0400000000000000" pitchFamily="49" charset="-128"/>
              </a:rPr>
              <a:t>具体的な</a:t>
            </a:r>
            <a:r>
              <a:rPr lang="ja-JP" altLang="en-US" sz="1100" dirty="0" smtClean="0">
                <a:latin typeface="BIZ UDゴシック" panose="020B0400000000000000" pitchFamily="49" charset="-128"/>
                <a:ea typeface="BIZ UDゴシック" panose="020B0400000000000000" pitchFamily="49" charset="-128"/>
              </a:rPr>
              <a:t>連携等には至らず</a:t>
            </a:r>
            <a:r>
              <a:rPr lang="ja-JP" altLang="ja-JP" sz="1100" dirty="0" smtClean="0">
                <a:latin typeface="BIZ UDゴシック" panose="020B0400000000000000" pitchFamily="49" charset="-128"/>
                <a:ea typeface="BIZ UDゴシック" panose="020B0400000000000000" pitchFamily="49" charset="-128"/>
              </a:rPr>
              <a:t>課題</a:t>
            </a:r>
            <a:r>
              <a:rPr lang="ja-JP" altLang="ja-JP" sz="1100" dirty="0">
                <a:latin typeface="BIZ UDゴシック" panose="020B0400000000000000" pitchFamily="49" charset="-128"/>
                <a:ea typeface="BIZ UDゴシック" panose="020B0400000000000000" pitchFamily="49" charset="-128"/>
              </a:rPr>
              <a:t>が残りました。</a:t>
            </a:r>
          </a:p>
        </p:txBody>
      </p:sp>
      <p:pic>
        <p:nvPicPr>
          <p:cNvPr id="12" name="図 11"/>
          <p:cNvPicPr/>
          <p:nvPr/>
        </p:nvPicPr>
        <p:blipFill>
          <a:blip r:embed="rId2" cstate="print">
            <a:extLst>
              <a:ext uri="{28A0092B-C50C-407E-A947-70E740481C1C}">
                <a14:useLocalDpi xmlns:a14="http://schemas.microsoft.com/office/drawing/2010/main" val="0"/>
              </a:ext>
            </a:extLst>
          </a:blip>
          <a:stretch>
            <a:fillRect/>
          </a:stretch>
        </p:blipFill>
        <p:spPr>
          <a:xfrm>
            <a:off x="6429006" y="3807728"/>
            <a:ext cx="2498621" cy="2396736"/>
          </a:xfrm>
          <a:prstGeom prst="rect">
            <a:avLst/>
          </a:prstGeom>
        </p:spPr>
      </p:pic>
      <p:pic>
        <p:nvPicPr>
          <p:cNvPr id="14" name="図 13"/>
          <p:cNvPicPr/>
          <p:nvPr/>
        </p:nvPicPr>
        <p:blipFill>
          <a:blip r:embed="rId3" cstate="print">
            <a:extLst>
              <a:ext uri="{28A0092B-C50C-407E-A947-70E740481C1C}">
                <a14:useLocalDpi xmlns:a14="http://schemas.microsoft.com/office/drawing/2010/main" val="0"/>
              </a:ext>
            </a:extLst>
          </a:blip>
          <a:stretch>
            <a:fillRect/>
          </a:stretch>
        </p:blipFill>
        <p:spPr>
          <a:xfrm>
            <a:off x="8927627" y="3807728"/>
            <a:ext cx="2919095" cy="1423670"/>
          </a:xfrm>
          <a:prstGeom prst="rect">
            <a:avLst/>
          </a:prstGeom>
        </p:spPr>
      </p:pic>
      <p:sp>
        <p:nvSpPr>
          <p:cNvPr id="15" name="テキスト ボックス 14"/>
          <p:cNvSpPr txBox="1"/>
          <p:nvPr/>
        </p:nvSpPr>
        <p:spPr>
          <a:xfrm>
            <a:off x="11573450" y="6299806"/>
            <a:ext cx="546545" cy="369332"/>
          </a:xfrm>
          <a:prstGeom prst="rect">
            <a:avLst/>
          </a:prstGeom>
          <a:noFill/>
        </p:spPr>
        <p:txBody>
          <a:bodyPr wrap="square" rtlCol="0">
            <a:spAutoFit/>
          </a:bodyPr>
          <a:lstStyle/>
          <a:p>
            <a:r>
              <a:rPr lang="ja-JP" altLang="en-US" dirty="0"/>
              <a:t>４</a:t>
            </a:r>
            <a:endParaRPr kumimoji="1" lang="ja-JP" altLang="en-US" dirty="0"/>
          </a:p>
        </p:txBody>
      </p:sp>
      <p:sp>
        <p:nvSpPr>
          <p:cNvPr id="16" name="正方形/長方形 15"/>
          <p:cNvSpPr/>
          <p:nvPr/>
        </p:nvSpPr>
        <p:spPr>
          <a:xfrm>
            <a:off x="395111" y="587022"/>
            <a:ext cx="4188178" cy="2709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58387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49956" y="304800"/>
            <a:ext cx="4312355" cy="1015663"/>
          </a:xfrm>
          <a:prstGeom prst="rect">
            <a:avLst/>
          </a:prstGeom>
          <a:noFill/>
        </p:spPr>
        <p:txBody>
          <a:bodyPr wrap="square" rtlCol="0">
            <a:spAutoFit/>
          </a:bodyPr>
          <a:lstStyle/>
          <a:p>
            <a:r>
              <a:rPr lang="ja-JP" altLang="ja-JP" sz="1200" i="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課題４　滞在型観光の構築　⇒　</a:t>
            </a:r>
            <a:r>
              <a:rPr lang="ja-JP" altLang="ja-JP" sz="1200" i="1" u="sng"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「江差に憩う」</a:t>
            </a:r>
            <a:endParaRPr lang="ja-JP" altLang="ja-JP" sz="1200" i="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a:p>
            <a:endParaRPr lang="en-US" altLang="ja-JP" sz="1200" dirty="0" smtClean="0">
              <a:latin typeface="BIZ UDゴシック" panose="020B0400000000000000" pitchFamily="49" charset="-128"/>
              <a:ea typeface="BIZ UDゴシック" panose="020B0400000000000000" pitchFamily="49" charset="-128"/>
            </a:endParaRP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１</a:t>
            </a:r>
            <a:r>
              <a:rPr lang="ja-JP" altLang="ja-JP" sz="1200" dirty="0">
                <a:latin typeface="BIZ UDゴシック" panose="020B0400000000000000" pitchFamily="49" charset="-128"/>
                <a:ea typeface="BIZ UDゴシック" panose="020B0400000000000000" pitchFamily="49" charset="-128"/>
              </a:rPr>
              <a:t>）かもめ島マリンピングの運営</a:t>
            </a: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２</a:t>
            </a:r>
            <a:r>
              <a:rPr lang="ja-JP" altLang="ja-JP" sz="1200" dirty="0">
                <a:latin typeface="BIZ UDゴシック" panose="020B0400000000000000" pitchFamily="49" charset="-128"/>
                <a:ea typeface="BIZ UDゴシック" panose="020B0400000000000000" pitchFamily="49" charset="-128"/>
              </a:rPr>
              <a:t>）イベント民泊の運営</a:t>
            </a: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３</a:t>
            </a:r>
            <a:r>
              <a:rPr lang="ja-JP" altLang="ja-JP" sz="1200" dirty="0">
                <a:latin typeface="BIZ UDゴシック" panose="020B0400000000000000" pitchFamily="49" charset="-128"/>
                <a:ea typeface="BIZ UDゴシック" panose="020B0400000000000000" pitchFamily="49" charset="-128"/>
              </a:rPr>
              <a:t>）滞在型観光促進のための担い手</a:t>
            </a:r>
            <a:r>
              <a:rPr lang="ja-JP" altLang="ja-JP" sz="1200" dirty="0" smtClean="0">
                <a:latin typeface="BIZ UDゴシック" panose="020B0400000000000000" pitchFamily="49" charset="-128"/>
                <a:ea typeface="BIZ UDゴシック" panose="020B0400000000000000" pitchFamily="49" charset="-128"/>
              </a:rPr>
              <a:t>確保</a:t>
            </a:r>
            <a:endParaRPr lang="ja-JP" altLang="ja-JP" sz="1200" dirty="0">
              <a:latin typeface="BIZ UDゴシック" panose="020B0400000000000000" pitchFamily="49" charset="-128"/>
              <a:ea typeface="BIZ UDゴシック" panose="020B0400000000000000" pitchFamily="49" charset="-128"/>
            </a:endParaRPr>
          </a:p>
        </p:txBody>
      </p:sp>
      <p:sp>
        <p:nvSpPr>
          <p:cNvPr id="2" name="正方形/長方形 1"/>
          <p:cNvSpPr/>
          <p:nvPr/>
        </p:nvSpPr>
        <p:spPr>
          <a:xfrm>
            <a:off x="349956" y="304800"/>
            <a:ext cx="3533422" cy="2822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9"/>
          <p:cNvSpPr txBox="1"/>
          <p:nvPr/>
        </p:nvSpPr>
        <p:spPr>
          <a:xfrm>
            <a:off x="227718" y="1496037"/>
            <a:ext cx="5337703" cy="143739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【課題４：</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年度重点項目】</a:t>
            </a:r>
          </a:p>
          <a:p>
            <a:pPr marL="133350" indent="-13335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閑散期のグランピングテントの利用促進を図るため、「平日割」プランを導入と新たに家族をターゲットとした磯遊びプランを新設します。</a:t>
            </a:r>
          </a:p>
          <a:p>
            <a:pPr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物価高騰等に対応した体験料金の見直しを行い、利益率の向上を図ります。</a:t>
            </a:r>
          </a:p>
          <a:p>
            <a:pPr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(3)</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地域おこし協力隊の制度を活用し、滞在型観光の担い手を確保します。</a:t>
            </a:r>
          </a:p>
          <a:p>
            <a:pPr marL="133350" indent="-13335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(4)</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イベント等において、町民や町内活動団体、事業者等と連携し、</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DMO</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活動への協力者の拡大を図ります。</a:t>
            </a:r>
          </a:p>
        </p:txBody>
      </p:sp>
      <p:sp>
        <p:nvSpPr>
          <p:cNvPr id="6" name="角丸四角形 5"/>
          <p:cNvSpPr/>
          <p:nvPr/>
        </p:nvSpPr>
        <p:spPr>
          <a:xfrm>
            <a:off x="248355" y="1452565"/>
            <a:ext cx="5317066" cy="152433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49956" y="3217333"/>
            <a:ext cx="5215465" cy="2970044"/>
          </a:xfrm>
          <a:prstGeom prst="rect">
            <a:avLst/>
          </a:prstGeom>
          <a:noFill/>
        </p:spPr>
        <p:txBody>
          <a:bodyPr wrap="square" rtlCol="0">
            <a:spAutoFit/>
          </a:bodyPr>
          <a:lstStyle/>
          <a:p>
            <a:r>
              <a:rPr lang="ja-JP" altLang="ja-JP" sz="1100" dirty="0">
                <a:latin typeface="BIZ UDゴシック" panose="020B0400000000000000" pitchFamily="49" charset="-128"/>
                <a:ea typeface="BIZ UDゴシック" panose="020B0400000000000000" pitchFamily="49" charset="-128"/>
              </a:rPr>
              <a:t>【課題４：</a:t>
            </a:r>
            <a:r>
              <a:rPr lang="en-US" altLang="ja-JP" sz="1100" dirty="0">
                <a:latin typeface="BIZ UDゴシック" panose="020B0400000000000000" pitchFamily="49" charset="-128"/>
                <a:ea typeface="BIZ UDゴシック" panose="020B0400000000000000" pitchFamily="49" charset="-128"/>
              </a:rPr>
              <a:t>2025</a:t>
            </a:r>
            <a:r>
              <a:rPr lang="ja-JP" altLang="ja-JP" sz="1100" dirty="0">
                <a:latin typeface="BIZ UDゴシック" panose="020B0400000000000000" pitchFamily="49" charset="-128"/>
                <a:ea typeface="BIZ UDゴシック" panose="020B0400000000000000" pitchFamily="49" charset="-128"/>
              </a:rPr>
              <a:t>年度活動実績</a:t>
            </a:r>
            <a:r>
              <a:rPr lang="ja-JP" altLang="ja-JP"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a:p>
            <a:endParaRPr lang="ja-JP" altLang="ja-JP" sz="1100" dirty="0">
              <a:latin typeface="BIZ UDゴシック" panose="020B0400000000000000" pitchFamily="49" charset="-128"/>
              <a:ea typeface="BIZ UDゴシック" panose="020B0400000000000000" pitchFamily="49" charset="-128"/>
            </a:endParaRPr>
          </a:p>
          <a:p>
            <a:r>
              <a:rPr lang="en-US" altLang="ja-JP" sz="1100" u="sng" dirty="0">
                <a:latin typeface="BIZ UDゴシック" panose="020B0400000000000000" pitchFamily="49" charset="-128"/>
                <a:ea typeface="BIZ UDゴシック" panose="020B0400000000000000" pitchFamily="49" charset="-128"/>
              </a:rPr>
              <a:t>(1)</a:t>
            </a:r>
            <a:r>
              <a:rPr lang="ja-JP" altLang="ja-JP" sz="1100" u="sng" dirty="0">
                <a:latin typeface="BIZ UDゴシック" panose="020B0400000000000000" pitchFamily="49" charset="-128"/>
                <a:ea typeface="BIZ UDゴシック" panose="020B0400000000000000" pitchFamily="49" charset="-128"/>
              </a:rPr>
              <a:t>利用促進に向けた新たなプランの新設</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閑散期</a:t>
            </a:r>
            <a:r>
              <a:rPr lang="ja-JP" altLang="ja-JP" sz="1100" dirty="0">
                <a:latin typeface="BIZ UDゴシック" panose="020B0400000000000000" pitchFamily="49" charset="-128"/>
                <a:ea typeface="BIZ UDゴシック" panose="020B0400000000000000" pitchFamily="49" charset="-128"/>
              </a:rPr>
              <a:t>利用促進に向けて「平日割」を新設したほか、日帰りでも家族で</a:t>
            </a:r>
            <a:r>
              <a:rPr lang="ja-JP" altLang="ja-JP" sz="1100" dirty="0" err="1">
                <a:latin typeface="BIZ UDゴシック" panose="020B0400000000000000" pitchFamily="49" charset="-128"/>
                <a:ea typeface="BIZ UDゴシック" panose="020B0400000000000000" pitchFamily="49" charset="-128"/>
              </a:rPr>
              <a:t>楽</a:t>
            </a:r>
            <a:r>
              <a:rPr lang="ja-JP" altLang="ja-JP" sz="1100" dirty="0" err="1" smtClean="0">
                <a:latin typeface="BIZ UDゴシック" panose="020B0400000000000000" pitchFamily="49" charset="-128"/>
                <a:ea typeface="BIZ UDゴシック" panose="020B0400000000000000" pitchFamily="49" charset="-128"/>
              </a:rPr>
              <a:t>し</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err="1" smtClean="0">
                <a:latin typeface="BIZ UDゴシック" panose="020B0400000000000000" pitchFamily="49" charset="-128"/>
                <a:ea typeface="BIZ UDゴシック" panose="020B0400000000000000" pitchFamily="49" charset="-128"/>
              </a:rPr>
              <a:t>める</a:t>
            </a:r>
            <a:r>
              <a:rPr lang="ja-JP" altLang="ja-JP" sz="1100" dirty="0">
                <a:latin typeface="BIZ UDゴシック" panose="020B0400000000000000" pitchFamily="49" charset="-128"/>
                <a:ea typeface="BIZ UDゴシック" panose="020B0400000000000000" pitchFamily="49" charset="-128"/>
              </a:rPr>
              <a:t>磯遊び体験プランの「</a:t>
            </a:r>
            <a:r>
              <a:rPr lang="en-US" altLang="ja-JP" sz="1100" dirty="0">
                <a:latin typeface="BIZ UDゴシック" panose="020B0400000000000000" pitchFamily="49" charset="-128"/>
                <a:ea typeface="BIZ UDゴシック" panose="020B0400000000000000" pitchFamily="49" charset="-128"/>
              </a:rPr>
              <a:t>GASA </a:t>
            </a:r>
            <a:r>
              <a:rPr lang="en-US" altLang="ja-JP" sz="1100" dirty="0" err="1">
                <a:latin typeface="BIZ UDゴシック" panose="020B0400000000000000" pitchFamily="49" charset="-128"/>
                <a:ea typeface="BIZ UDゴシック" panose="020B0400000000000000" pitchFamily="49" charset="-128"/>
              </a:rPr>
              <a:t>GASA</a:t>
            </a:r>
            <a:r>
              <a:rPr lang="ja-JP" altLang="ja-JP" sz="1100" dirty="0">
                <a:latin typeface="BIZ UDゴシック" panose="020B0400000000000000" pitchFamily="49" charset="-128"/>
                <a:ea typeface="BIZ UDゴシック" panose="020B0400000000000000" pitchFamily="49" charset="-128"/>
              </a:rPr>
              <a:t>」、厚沢部保育留学の家族用に「</a:t>
            </a:r>
            <a:r>
              <a:rPr lang="en-US" altLang="ja-JP" sz="1100" dirty="0" smtClean="0">
                <a:latin typeface="BIZ UDゴシック" panose="020B0400000000000000" pitchFamily="49" charset="-128"/>
                <a:ea typeface="BIZ UDゴシック" panose="020B0400000000000000" pitchFamily="49" charset="-128"/>
              </a:rPr>
              <a:t>UMI-</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en-US" altLang="ja-JP" sz="1100" dirty="0" smtClean="0">
                <a:latin typeface="BIZ UDゴシック" panose="020B0400000000000000" pitchFamily="49" charset="-128"/>
                <a:ea typeface="BIZ UDゴシック" panose="020B0400000000000000" pitchFamily="49" charset="-128"/>
              </a:rPr>
              <a:t>ASOBI</a:t>
            </a:r>
            <a:r>
              <a:rPr lang="ja-JP" altLang="ja-JP" sz="1100" dirty="0">
                <a:latin typeface="BIZ UDゴシック" panose="020B0400000000000000" pitchFamily="49" charset="-128"/>
                <a:ea typeface="BIZ UDゴシック" panose="020B0400000000000000" pitchFamily="49" charset="-128"/>
              </a:rPr>
              <a:t>」プランを新設し利用促進に努めましたが、一部プランでは利用が</a:t>
            </a:r>
            <a:r>
              <a:rPr lang="ja-JP" altLang="ja-JP" sz="1100" dirty="0" smtClean="0">
                <a:latin typeface="BIZ UDゴシック" panose="020B0400000000000000" pitchFamily="49" charset="-128"/>
                <a:ea typeface="BIZ UDゴシック" panose="020B0400000000000000" pitchFamily="49" charset="-128"/>
              </a:rPr>
              <a:t>伸び</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悩む</a:t>
            </a:r>
            <a:r>
              <a:rPr lang="ja-JP" altLang="ja-JP" sz="1100" dirty="0">
                <a:latin typeface="BIZ UDゴシック" panose="020B0400000000000000" pitchFamily="49" charset="-128"/>
                <a:ea typeface="BIZ UDゴシック" panose="020B0400000000000000" pitchFamily="49" charset="-128"/>
              </a:rPr>
              <a:t>結果となりました</a:t>
            </a:r>
            <a:r>
              <a:rPr lang="ja-JP" altLang="ja-JP" sz="1100" dirty="0" smtClean="0">
                <a:latin typeface="BIZ UDゴシック" panose="020B0400000000000000" pitchFamily="49" charset="-128"/>
                <a:ea typeface="BIZ UDゴシック" panose="020B0400000000000000" pitchFamily="49" charset="-128"/>
              </a:rPr>
              <a:t>。</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新プランの利用状況］</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平日割利用件数：３件（５月、６月、１０月にアイランドで各１件）</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磯遊び「</a:t>
            </a:r>
            <a:r>
              <a:rPr lang="en-US" altLang="ja-JP" sz="1100" dirty="0">
                <a:latin typeface="BIZ UDゴシック" panose="020B0400000000000000" pitchFamily="49" charset="-128"/>
                <a:ea typeface="BIZ UDゴシック" panose="020B0400000000000000" pitchFamily="49" charset="-128"/>
              </a:rPr>
              <a:t>GASA </a:t>
            </a:r>
            <a:r>
              <a:rPr lang="en-US" altLang="ja-JP" sz="1100" dirty="0" err="1">
                <a:latin typeface="BIZ UDゴシック" panose="020B0400000000000000" pitchFamily="49" charset="-128"/>
                <a:ea typeface="BIZ UDゴシック" panose="020B0400000000000000" pitchFamily="49" charset="-128"/>
              </a:rPr>
              <a:t>GASA</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13</a:t>
            </a:r>
            <a:r>
              <a:rPr lang="ja-JP" altLang="ja-JP" sz="1100" dirty="0">
                <a:latin typeface="BIZ UDゴシック" panose="020B0400000000000000" pitchFamily="49" charset="-128"/>
                <a:ea typeface="BIZ UDゴシック" panose="020B0400000000000000" pitchFamily="49" charset="-128"/>
              </a:rPr>
              <a:t>名</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UMI-ASOBI</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133</a:t>
            </a:r>
            <a:r>
              <a:rPr lang="ja-JP" altLang="ja-JP" sz="1100" dirty="0">
                <a:latin typeface="BIZ UDゴシック" panose="020B0400000000000000" pitchFamily="49" charset="-128"/>
                <a:ea typeface="BIZ UDゴシック" panose="020B0400000000000000" pitchFamily="49" charset="-128"/>
              </a:rPr>
              <a:t>名（全利用が厚沢部保育留学家族）</a:t>
            </a:r>
          </a:p>
          <a:p>
            <a:r>
              <a:rPr lang="ja-JP" altLang="ja-JP" sz="1100" dirty="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海洋体験利用者数］</a:t>
            </a:r>
          </a:p>
          <a:p>
            <a:r>
              <a:rPr lang="ja-JP" altLang="ja-JP" sz="1100" dirty="0">
                <a:latin typeface="BIZ UDゴシック" panose="020B0400000000000000" pitchFamily="49" charset="-128"/>
                <a:ea typeface="BIZ UDゴシック" panose="020B0400000000000000" pitchFamily="49" charset="-128"/>
              </a:rPr>
              <a:t>　　・カニ釣り：</a:t>
            </a:r>
            <a:r>
              <a:rPr lang="en-US" altLang="ja-JP" sz="1100" dirty="0">
                <a:latin typeface="BIZ UDゴシック" panose="020B0400000000000000" pitchFamily="49" charset="-128"/>
                <a:ea typeface="BIZ UDゴシック" panose="020B0400000000000000" pitchFamily="49" charset="-128"/>
              </a:rPr>
              <a:t>59</a:t>
            </a:r>
            <a:r>
              <a:rPr lang="ja-JP" altLang="ja-JP" sz="1100" dirty="0">
                <a:latin typeface="BIZ UDゴシック" panose="020B0400000000000000" pitchFamily="49" charset="-128"/>
                <a:ea typeface="BIZ UDゴシック" panose="020B0400000000000000" pitchFamily="49" charset="-128"/>
              </a:rPr>
              <a:t>名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マリンホイール：</a:t>
            </a:r>
            <a:r>
              <a:rPr lang="en-US" altLang="ja-JP" sz="1100" dirty="0">
                <a:latin typeface="BIZ UDゴシック" panose="020B0400000000000000" pitchFamily="49" charset="-128"/>
                <a:ea typeface="BIZ UDゴシック" panose="020B0400000000000000" pitchFamily="49" charset="-128"/>
              </a:rPr>
              <a:t>111</a:t>
            </a:r>
            <a:r>
              <a:rPr lang="ja-JP" altLang="ja-JP" sz="1100" dirty="0">
                <a:latin typeface="BIZ UDゴシック" panose="020B0400000000000000" pitchFamily="49" charset="-128"/>
                <a:ea typeface="BIZ UDゴシック" panose="020B0400000000000000" pitchFamily="49" charset="-128"/>
              </a:rPr>
              <a:t>名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GASA </a:t>
            </a:r>
            <a:r>
              <a:rPr lang="en-US" altLang="ja-JP" sz="1100" dirty="0" err="1">
                <a:latin typeface="BIZ UDゴシック" panose="020B0400000000000000" pitchFamily="49" charset="-128"/>
                <a:ea typeface="BIZ UDゴシック" panose="020B0400000000000000" pitchFamily="49" charset="-128"/>
              </a:rPr>
              <a:t>GASA</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13</a:t>
            </a:r>
            <a:r>
              <a:rPr lang="ja-JP" altLang="ja-JP" sz="1100" dirty="0">
                <a:latin typeface="BIZ UDゴシック" panose="020B0400000000000000" pitchFamily="49" charset="-128"/>
                <a:ea typeface="BIZ UDゴシック" panose="020B0400000000000000" pitchFamily="49" charset="-128"/>
              </a:rPr>
              <a:t>名</a:t>
            </a:r>
          </a:p>
          <a:p>
            <a:r>
              <a:rPr lang="ja-JP" altLang="ja-JP"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SUP</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40</a:t>
            </a:r>
            <a:r>
              <a:rPr lang="ja-JP" altLang="ja-JP" sz="1100" dirty="0">
                <a:latin typeface="BIZ UDゴシック" panose="020B0400000000000000" pitchFamily="49" charset="-128"/>
                <a:ea typeface="BIZ UDゴシック" panose="020B0400000000000000" pitchFamily="49" charset="-128"/>
              </a:rPr>
              <a:t>名　　　 ・「</a:t>
            </a:r>
            <a:r>
              <a:rPr lang="en-US" altLang="ja-JP" sz="1100" dirty="0">
                <a:latin typeface="BIZ UDゴシック" panose="020B0400000000000000" pitchFamily="49" charset="-128"/>
                <a:ea typeface="BIZ UDゴシック" panose="020B0400000000000000" pitchFamily="49" charset="-128"/>
              </a:rPr>
              <a:t>UMI-ASOBI</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133</a:t>
            </a:r>
            <a:r>
              <a:rPr lang="ja-JP" altLang="ja-JP" sz="1100" dirty="0">
                <a:latin typeface="BIZ UDゴシック" panose="020B0400000000000000" pitchFamily="49" charset="-128"/>
                <a:ea typeface="BIZ UDゴシック" panose="020B0400000000000000" pitchFamily="49" charset="-128"/>
              </a:rPr>
              <a:t>名 </a:t>
            </a:r>
            <a:r>
              <a:rPr lang="en-US" altLang="ja-JP" sz="1100" dirty="0">
                <a:latin typeface="BIZ UDゴシック" panose="020B0400000000000000" pitchFamily="49" charset="-128"/>
                <a:ea typeface="BIZ UDゴシック" panose="020B0400000000000000" pitchFamily="49" charset="-128"/>
              </a:rPr>
              <a:t>   </a:t>
            </a:r>
            <a:r>
              <a:rPr lang="ja-JP" altLang="ja-JP" sz="1100" dirty="0">
                <a:latin typeface="BIZ UDゴシック" panose="020B0400000000000000" pitchFamily="49" charset="-128"/>
                <a:ea typeface="BIZ UDゴシック" panose="020B0400000000000000" pitchFamily="49" charset="-128"/>
              </a:rPr>
              <a:t>　 </a:t>
            </a:r>
            <a:r>
              <a:rPr lang="ja-JP" altLang="ja-JP" sz="1100" u="sng" dirty="0">
                <a:latin typeface="BIZ UDゴシック" panose="020B0400000000000000" pitchFamily="49" charset="-128"/>
                <a:ea typeface="BIZ UDゴシック" panose="020B0400000000000000" pitchFamily="49" charset="-128"/>
              </a:rPr>
              <a:t>計　</a:t>
            </a:r>
            <a:r>
              <a:rPr lang="en-US" altLang="ja-JP" sz="1100" u="sng" dirty="0">
                <a:latin typeface="BIZ UDゴシック" panose="020B0400000000000000" pitchFamily="49" charset="-128"/>
                <a:ea typeface="BIZ UDゴシック" panose="020B0400000000000000" pitchFamily="49" charset="-128"/>
              </a:rPr>
              <a:t>356</a:t>
            </a:r>
            <a:r>
              <a:rPr lang="ja-JP" altLang="ja-JP" sz="1100" u="sng" dirty="0">
                <a:latin typeface="BIZ UDゴシック" panose="020B0400000000000000" pitchFamily="49" charset="-128"/>
                <a:ea typeface="BIZ UDゴシック" panose="020B0400000000000000" pitchFamily="49" charset="-128"/>
              </a:rPr>
              <a:t>名</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en-US" altLang="ja-JP" sz="1100" dirty="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上記記載の利用者数は、団体及びイベント時利用を除きます。</a:t>
            </a:r>
          </a:p>
          <a:p>
            <a:endParaRPr kumimoji="1" lang="ja-JP" altLang="en-US" sz="1100" dirty="0">
              <a:latin typeface="BIZ UDゴシック" panose="020B0400000000000000" pitchFamily="49" charset="-128"/>
              <a:ea typeface="BIZ UDゴシック" panose="020B0400000000000000" pitchFamily="49" charset="-128"/>
            </a:endParaRPr>
          </a:p>
        </p:txBody>
      </p:sp>
      <p:sp>
        <p:nvSpPr>
          <p:cNvPr id="8" name="テキスト ボックス 7"/>
          <p:cNvSpPr txBox="1"/>
          <p:nvPr/>
        </p:nvSpPr>
        <p:spPr>
          <a:xfrm>
            <a:off x="6178271" y="304800"/>
            <a:ext cx="2596445" cy="261610"/>
          </a:xfrm>
          <a:prstGeom prst="rect">
            <a:avLst/>
          </a:prstGeom>
          <a:noFill/>
        </p:spPr>
        <p:txBody>
          <a:bodyPr wrap="square" rtlCol="0">
            <a:spAutoFit/>
          </a:bodyPr>
          <a:lstStyle/>
          <a:p>
            <a:r>
              <a:rPr lang="ja-JP" altLang="ja-JP" sz="1100" dirty="0">
                <a:latin typeface="BIZ UDゴシック" panose="020B0400000000000000" pitchFamily="49" charset="-128"/>
                <a:ea typeface="BIZ UDゴシック" panose="020B0400000000000000" pitchFamily="49" charset="-128"/>
              </a:rPr>
              <a:t>［宿泊利用者数］</a:t>
            </a:r>
            <a:endParaRPr kumimoji="1" lang="ja-JP" altLang="en-US" sz="1100" dirty="0">
              <a:latin typeface="BIZ UDゴシック" panose="020B0400000000000000" pitchFamily="49" charset="-128"/>
              <a:ea typeface="BIZ UDゴシック" panose="020B0400000000000000" pitchFamily="49" charset="-128"/>
            </a:endParaRPr>
          </a:p>
        </p:txBody>
      </p:sp>
      <p:graphicFrame>
        <p:nvGraphicFramePr>
          <p:cNvPr id="9" name="表 8"/>
          <p:cNvGraphicFramePr>
            <a:graphicFrameLocks noGrp="1"/>
          </p:cNvGraphicFramePr>
          <p:nvPr>
            <p:extLst>
              <p:ext uri="{D42A27DB-BD31-4B8C-83A1-F6EECF244321}">
                <p14:modId xmlns:p14="http://schemas.microsoft.com/office/powerpoint/2010/main" val="907429628"/>
              </p:ext>
            </p:extLst>
          </p:nvPr>
        </p:nvGraphicFramePr>
        <p:xfrm>
          <a:off x="6178271" y="587022"/>
          <a:ext cx="5855686" cy="1993244"/>
        </p:xfrm>
        <a:graphic>
          <a:graphicData uri="http://schemas.openxmlformats.org/drawingml/2006/table">
            <a:tbl>
              <a:tblPr firstRow="1" firstCol="1" bandRow="1">
                <a:tableStyleId>{5C22544A-7EE6-4342-B048-85BDC9FD1C3A}</a:tableStyleId>
              </a:tblPr>
              <a:tblGrid>
                <a:gridCol w="1657990"/>
                <a:gridCol w="702343"/>
                <a:gridCol w="702343"/>
                <a:gridCol w="702343"/>
                <a:gridCol w="702343"/>
                <a:gridCol w="702343"/>
                <a:gridCol w="685981"/>
              </a:tblGrid>
              <a:tr h="250825">
                <a:tc rowSpan="2">
                  <a:txBody>
                    <a:bodyPr/>
                    <a:lstStyle/>
                    <a:p>
                      <a:pPr marR="133350" algn="r">
                        <a:spcAft>
                          <a:spcPts val="0"/>
                        </a:spcAft>
                      </a:pPr>
                      <a:r>
                        <a:rPr lang="ja-JP" sz="1050" kern="100" dirty="0">
                          <a:effectLst/>
                        </a:rPr>
                        <a:t>年 </a:t>
                      </a:r>
                      <a:r>
                        <a:rPr lang="en-US" sz="1050" kern="100" dirty="0">
                          <a:effectLst/>
                        </a:rPr>
                        <a:t>   </a:t>
                      </a:r>
                      <a:r>
                        <a:rPr lang="ja-JP" sz="1050" kern="100" dirty="0">
                          <a:effectLst/>
                        </a:rPr>
                        <a:t>度</a:t>
                      </a:r>
                    </a:p>
                    <a:p>
                      <a:pPr algn="just">
                        <a:spcAft>
                          <a:spcPts val="0"/>
                        </a:spcAft>
                      </a:pPr>
                      <a:r>
                        <a:rPr lang="ja-JP" sz="1050" kern="100" dirty="0">
                          <a:effectLst/>
                        </a:rPr>
                        <a:t>プ ラ ン</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gridSpan="2">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hMerge="1">
                  <a:txBody>
                    <a:bodyPr/>
                    <a:lstStyle/>
                    <a:p>
                      <a:endParaRPr kumimoji="1" lang="ja-JP" altLang="en-US"/>
                    </a:p>
                  </a:txBody>
                  <a:tcPr/>
                </a:tc>
                <a:tc gridSpan="2">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hMerge="1">
                  <a:txBody>
                    <a:bodyPr/>
                    <a:lstStyle/>
                    <a:p>
                      <a:endParaRPr kumimoji="1" lang="ja-JP" altLang="en-US"/>
                    </a:p>
                  </a:txBody>
                  <a:tcPr/>
                </a:tc>
                <a:tc gridSpan="2">
                  <a:txBody>
                    <a:bodyPr/>
                    <a:lstStyle/>
                    <a:p>
                      <a:pPr algn="ctr">
                        <a:spcAft>
                          <a:spcPts val="0"/>
                        </a:spcAft>
                      </a:pPr>
                      <a:r>
                        <a:rPr lang="ja-JP" sz="1050" kern="100">
                          <a:effectLst/>
                        </a:rPr>
                        <a:t>増　　減</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hMerge="1">
                  <a:txBody>
                    <a:bodyPr/>
                    <a:lstStyle/>
                    <a:p>
                      <a:endParaRPr kumimoji="1" lang="ja-JP" altLang="en-US"/>
                    </a:p>
                  </a:txBody>
                  <a:tcPr/>
                </a:tc>
              </a:tr>
              <a:tr h="226674">
                <a:tc vMerge="1">
                  <a:txBody>
                    <a:bodyPr/>
                    <a:lstStyle/>
                    <a:p>
                      <a:endParaRPr kumimoji="1" lang="ja-JP" altLang="en-US"/>
                    </a:p>
                  </a:txBody>
                  <a:tcPr/>
                </a:tc>
                <a:tc>
                  <a:txBody>
                    <a:bodyPr/>
                    <a:lstStyle/>
                    <a:p>
                      <a:pPr algn="ctr">
                        <a:spcAft>
                          <a:spcPts val="0"/>
                        </a:spcAft>
                      </a:pPr>
                      <a:r>
                        <a:rPr lang="ja-JP" sz="1050" kern="100">
                          <a:effectLst/>
                        </a:rPr>
                        <a:t>件数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050" kern="100">
                          <a:effectLst/>
                        </a:rPr>
                        <a:t>人数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050" kern="100">
                          <a:effectLst/>
                        </a:rPr>
                        <a:t>件数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050" kern="100">
                          <a:effectLst/>
                        </a:rPr>
                        <a:t>人数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050" kern="100">
                          <a:effectLst/>
                        </a:rPr>
                        <a:t>件数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050" kern="100">
                          <a:effectLst/>
                        </a:rPr>
                        <a:t>人数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261620">
                <a:tc>
                  <a:txBody>
                    <a:bodyPr/>
                    <a:lstStyle/>
                    <a:p>
                      <a:pPr algn="just">
                        <a:spcAft>
                          <a:spcPts val="0"/>
                        </a:spcAft>
                      </a:pPr>
                      <a:r>
                        <a:rPr lang="ja-JP" sz="1050" kern="100">
                          <a:effectLst/>
                        </a:rPr>
                        <a:t>アイランド</a:t>
                      </a:r>
                      <a:r>
                        <a:rPr lang="en-US" sz="1050" kern="100">
                          <a:effectLst/>
                        </a:rPr>
                        <a:t>(</a:t>
                      </a:r>
                      <a:r>
                        <a:rPr lang="ja-JP" sz="1050" kern="100">
                          <a:effectLst/>
                        </a:rPr>
                        <a:t>グランピング</a:t>
                      </a:r>
                      <a:r>
                        <a:rPr lang="en-US" sz="105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250825">
                <a:tc>
                  <a:txBody>
                    <a:bodyPr/>
                    <a:lstStyle/>
                    <a:p>
                      <a:pPr algn="just">
                        <a:spcAft>
                          <a:spcPts val="0"/>
                        </a:spcAft>
                      </a:pPr>
                      <a:r>
                        <a:rPr lang="ja-JP" sz="1050" kern="100" dirty="0">
                          <a:effectLst/>
                        </a:rPr>
                        <a:t>マリン</a:t>
                      </a:r>
                      <a:r>
                        <a:rPr lang="en-US" sz="1050" kern="100" dirty="0">
                          <a:effectLst/>
                        </a:rPr>
                        <a:t>(</a:t>
                      </a:r>
                      <a:r>
                        <a:rPr lang="ja-JP" sz="1050" kern="100" dirty="0">
                          <a:effectLst/>
                        </a:rPr>
                        <a:t>グランピング</a:t>
                      </a:r>
                      <a:r>
                        <a:rPr lang="en-US" sz="1050" kern="100" dirty="0">
                          <a:effectLst/>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14</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250825">
                <a:tc>
                  <a:txBody>
                    <a:bodyPr/>
                    <a:lstStyle/>
                    <a:p>
                      <a:pPr algn="just">
                        <a:spcAft>
                          <a:spcPts val="0"/>
                        </a:spcAft>
                      </a:pPr>
                      <a:r>
                        <a:rPr lang="ja-JP" sz="1050" kern="100">
                          <a:effectLst/>
                        </a:rPr>
                        <a:t>ライトハウス（灯台）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250825">
                <a:tc>
                  <a:txBody>
                    <a:bodyPr/>
                    <a:lstStyle/>
                    <a:p>
                      <a:pPr algn="just">
                        <a:spcAft>
                          <a:spcPts val="0"/>
                        </a:spcAft>
                      </a:pPr>
                      <a:r>
                        <a:rPr lang="ja-JP" sz="1050" kern="100">
                          <a:effectLst/>
                        </a:rPr>
                        <a:t>手ぶらキャンプ</a:t>
                      </a:r>
                      <a:r>
                        <a:rPr lang="en-US" sz="1050" kern="100">
                          <a:effectLst/>
                        </a:rPr>
                        <a:t>(7</a:t>
                      </a:r>
                      <a:r>
                        <a:rPr lang="ja-JP" sz="1050" kern="100">
                          <a:effectLst/>
                        </a:rPr>
                        <a:t>～</a:t>
                      </a:r>
                      <a:r>
                        <a:rPr lang="en-US" sz="1050" kern="100">
                          <a:effectLst/>
                        </a:rPr>
                        <a:t>8</a:t>
                      </a:r>
                      <a:r>
                        <a:rPr lang="ja-JP" sz="1050" kern="100">
                          <a:effectLst/>
                        </a:rPr>
                        <a:t>月</a:t>
                      </a:r>
                      <a:r>
                        <a:rPr lang="en-US" sz="105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48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27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80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▲32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250825">
                <a:tc>
                  <a:txBody>
                    <a:bodyPr/>
                    <a:lstStyle/>
                    <a:p>
                      <a:pPr algn="just">
                        <a:spcAft>
                          <a:spcPts val="0"/>
                        </a:spcAft>
                      </a:pPr>
                      <a:r>
                        <a:rPr lang="ja-JP" sz="1050" kern="100">
                          <a:effectLst/>
                        </a:rPr>
                        <a:t>オフキャン</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9</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25</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26</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r h="250825">
                <a:tc>
                  <a:txBody>
                    <a:bodyPr/>
                    <a:lstStyle/>
                    <a:p>
                      <a:pPr algn="ctr">
                        <a:spcAft>
                          <a:spcPts val="0"/>
                        </a:spcAft>
                      </a:pPr>
                      <a:r>
                        <a:rPr lang="ja-JP" sz="1050" kern="100">
                          <a:effectLst/>
                        </a:rPr>
                        <a:t>合　　　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58</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161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57</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172</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a:effectLst/>
                        </a:rPr>
                        <a:t>1</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en-US" sz="1050" kern="100" dirty="0">
                          <a:effectLst/>
                        </a:rPr>
                        <a:t>▲11</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r>
            </a:tbl>
          </a:graphicData>
        </a:graphic>
      </p:graphicFrame>
      <p:sp>
        <p:nvSpPr>
          <p:cNvPr id="10" name="テキスト ボックス 9"/>
          <p:cNvSpPr txBox="1"/>
          <p:nvPr/>
        </p:nvSpPr>
        <p:spPr>
          <a:xfrm>
            <a:off x="6178271" y="2832612"/>
            <a:ext cx="5731507" cy="769441"/>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(2)</a:t>
            </a:r>
            <a:r>
              <a:rPr lang="ja-JP" altLang="ja-JP" sz="1100" u="sng" dirty="0">
                <a:latin typeface="BIZ UDゴシック" panose="020B0400000000000000" pitchFamily="49" charset="-128"/>
                <a:ea typeface="BIZ UDゴシック" panose="020B0400000000000000" pitchFamily="49" charset="-128"/>
              </a:rPr>
              <a:t>物価高騰等に対応した体験料金の見直しと利益率の向上</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令和</a:t>
            </a:r>
            <a:r>
              <a:rPr lang="ja-JP" altLang="ja-JP" sz="1100" dirty="0">
                <a:latin typeface="BIZ UDゴシック" panose="020B0400000000000000" pitchFamily="49" charset="-128"/>
                <a:ea typeface="BIZ UDゴシック" panose="020B0400000000000000" pitchFamily="49" charset="-128"/>
              </a:rPr>
              <a:t>７年度において、物価高騰等に対応するため、宿泊料料金の見直しを行い、</a:t>
            </a:r>
            <a:r>
              <a:rPr lang="ja-JP" altLang="ja-JP" sz="1100" dirty="0" smtClean="0">
                <a:latin typeface="BIZ UDゴシック" panose="020B0400000000000000" pitchFamily="49" charset="-128"/>
                <a:ea typeface="BIZ UDゴシック" panose="020B0400000000000000" pitchFamily="49" charset="-128"/>
              </a:rPr>
              <a:t>利</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益率</a:t>
            </a:r>
            <a:r>
              <a:rPr lang="ja-JP" altLang="ja-JP" sz="1100" dirty="0">
                <a:latin typeface="BIZ UDゴシック" panose="020B0400000000000000" pitchFamily="49" charset="-128"/>
                <a:ea typeface="BIZ UDゴシック" panose="020B0400000000000000" pitchFamily="49" charset="-128"/>
              </a:rPr>
              <a:t>の向上を図るとともに、次年度以降の事業実施・充実化に向けて、かもめ島</a:t>
            </a:r>
            <a:r>
              <a:rPr lang="ja-JP" altLang="ja-JP" sz="1100" dirty="0" smtClean="0">
                <a:latin typeface="BIZ UDゴシック" panose="020B0400000000000000" pitchFamily="49" charset="-128"/>
                <a:ea typeface="BIZ UDゴシック" panose="020B0400000000000000" pitchFamily="49" charset="-128"/>
              </a:rPr>
              <a:t>マリ</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ンピング</a:t>
            </a:r>
            <a:r>
              <a:rPr lang="ja-JP" altLang="ja-JP" sz="1100" dirty="0">
                <a:latin typeface="BIZ UDゴシック" panose="020B0400000000000000" pitchFamily="49" charset="-128"/>
                <a:ea typeface="BIZ UDゴシック" panose="020B0400000000000000" pitchFamily="49" charset="-128"/>
              </a:rPr>
              <a:t>事業の自己評価を実施しました</a:t>
            </a:r>
            <a:r>
              <a:rPr lang="ja-JP" altLang="ja-JP" sz="1100" dirty="0" smtClean="0">
                <a:latin typeface="BIZ UDゴシック" panose="020B0400000000000000" pitchFamily="49" charset="-128"/>
                <a:ea typeface="BIZ UDゴシック" panose="020B0400000000000000" pitchFamily="49" charset="-128"/>
              </a:rPr>
              <a:t>。</a:t>
            </a:r>
            <a:endParaRPr lang="ja-JP" altLang="ja-JP" sz="1100" dirty="0">
              <a:latin typeface="BIZ UDゴシック" panose="020B0400000000000000" pitchFamily="49" charset="-128"/>
              <a:ea typeface="BIZ UDゴシック" panose="020B0400000000000000" pitchFamily="49" charset="-128"/>
            </a:endParaRPr>
          </a:p>
        </p:txBody>
      </p:sp>
      <p:pic>
        <p:nvPicPr>
          <p:cNvPr id="11" name="図 10"/>
          <p:cNvPicPr/>
          <p:nvPr/>
        </p:nvPicPr>
        <p:blipFill>
          <a:blip r:embed="rId2">
            <a:extLst>
              <a:ext uri="{28A0092B-C50C-407E-A947-70E740481C1C}">
                <a14:useLocalDpi xmlns:a14="http://schemas.microsoft.com/office/drawing/2010/main" val="0"/>
              </a:ext>
            </a:extLst>
          </a:blip>
          <a:stretch>
            <a:fillRect/>
          </a:stretch>
        </p:blipFill>
        <p:spPr>
          <a:xfrm>
            <a:off x="6076283" y="3602053"/>
            <a:ext cx="5957674" cy="2909525"/>
          </a:xfrm>
          <a:prstGeom prst="rect">
            <a:avLst/>
          </a:prstGeom>
        </p:spPr>
      </p:pic>
      <p:sp>
        <p:nvSpPr>
          <p:cNvPr id="12" name="テキスト ボックス 11"/>
          <p:cNvSpPr txBox="1"/>
          <p:nvPr/>
        </p:nvSpPr>
        <p:spPr>
          <a:xfrm>
            <a:off x="11636505" y="6453030"/>
            <a:ext cx="546545" cy="369332"/>
          </a:xfrm>
          <a:prstGeom prst="rect">
            <a:avLst/>
          </a:prstGeom>
          <a:noFill/>
        </p:spPr>
        <p:txBody>
          <a:bodyPr wrap="square" rtlCol="0">
            <a:spAutoFit/>
          </a:bodyPr>
          <a:lstStyle/>
          <a:p>
            <a:r>
              <a:rPr lang="ja-JP" altLang="en-US" dirty="0"/>
              <a:t>５</a:t>
            </a:r>
            <a:endParaRPr kumimoji="1" lang="ja-JP" altLang="en-US" dirty="0"/>
          </a:p>
        </p:txBody>
      </p:sp>
    </p:spTree>
    <p:extLst>
      <p:ext uri="{BB962C8B-B14F-4D97-AF65-F5344CB8AC3E}">
        <p14:creationId xmlns:p14="http://schemas.microsoft.com/office/powerpoint/2010/main" val="1669401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p:nvPr/>
        </p:nvPicPr>
        <p:blipFill>
          <a:blip r:embed="rId2" cstate="print">
            <a:extLst>
              <a:ext uri="{28A0092B-C50C-407E-A947-70E740481C1C}">
                <a14:useLocalDpi xmlns:a14="http://schemas.microsoft.com/office/drawing/2010/main" val="0"/>
              </a:ext>
            </a:extLst>
          </a:blip>
          <a:stretch>
            <a:fillRect/>
          </a:stretch>
        </p:blipFill>
        <p:spPr>
          <a:xfrm>
            <a:off x="186864" y="79755"/>
            <a:ext cx="5960533" cy="3031913"/>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1516807196"/>
              </p:ext>
            </p:extLst>
          </p:nvPr>
        </p:nvGraphicFramePr>
        <p:xfrm>
          <a:off x="311642" y="3522954"/>
          <a:ext cx="5710979" cy="3023431"/>
        </p:xfrm>
        <a:graphic>
          <a:graphicData uri="http://schemas.openxmlformats.org/drawingml/2006/table">
            <a:tbl>
              <a:tblPr firstRow="1" firstCol="1" bandRow="1">
                <a:tableStyleId>{5C22544A-7EE6-4342-B048-85BDC9FD1C3A}</a:tableStyleId>
              </a:tblPr>
              <a:tblGrid>
                <a:gridCol w="1616549"/>
                <a:gridCol w="1370116"/>
                <a:gridCol w="1370116"/>
                <a:gridCol w="1354198"/>
              </a:tblGrid>
              <a:tr h="267970">
                <a:tc>
                  <a:txBody>
                    <a:bodyPr/>
                    <a:lstStyle/>
                    <a:p>
                      <a:pPr marR="133350" algn="r">
                        <a:spcAft>
                          <a:spcPts val="0"/>
                        </a:spcAft>
                      </a:pPr>
                      <a:r>
                        <a:rPr lang="ja-JP" sz="1050" kern="100" dirty="0">
                          <a:effectLst/>
                        </a:rPr>
                        <a:t>年 </a:t>
                      </a:r>
                      <a:r>
                        <a:rPr lang="en-US" sz="1050" kern="100" dirty="0">
                          <a:effectLst/>
                        </a:rPr>
                        <a:t>   </a:t>
                      </a:r>
                      <a:r>
                        <a:rPr lang="ja-JP" sz="1050" kern="100" dirty="0">
                          <a:effectLst/>
                        </a:rPr>
                        <a:t>度</a:t>
                      </a:r>
                    </a:p>
                    <a:p>
                      <a:pPr algn="just">
                        <a:spcAft>
                          <a:spcPts val="0"/>
                        </a:spcAft>
                      </a:pPr>
                      <a:r>
                        <a:rPr lang="ja-JP" sz="1050" kern="100" dirty="0">
                          <a:effectLst/>
                        </a:rPr>
                        <a:t>プ ラ ン</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ctr">
                        <a:spcAft>
                          <a:spcPts val="0"/>
                        </a:spcAft>
                      </a:pPr>
                      <a:r>
                        <a:rPr lang="ja-JP" sz="1050" kern="100">
                          <a:effectLst/>
                        </a:rPr>
                        <a:t>令和７年度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a:effectLst/>
                        </a:rPr>
                        <a:t>令和６年度</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dirty="0">
                          <a:effectLst/>
                        </a:rPr>
                        <a:t>増　　減</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79400">
                <a:tc>
                  <a:txBody>
                    <a:bodyPr/>
                    <a:lstStyle/>
                    <a:p>
                      <a:pPr algn="just">
                        <a:spcAft>
                          <a:spcPts val="0"/>
                        </a:spcAft>
                      </a:pPr>
                      <a:r>
                        <a:rPr lang="ja-JP" sz="1050" kern="100">
                          <a:effectLst/>
                        </a:rPr>
                        <a:t>アイランド</a:t>
                      </a:r>
                      <a:r>
                        <a:rPr lang="en-US" sz="1050" kern="100">
                          <a:effectLst/>
                        </a:rPr>
                        <a:t>(</a:t>
                      </a:r>
                      <a:r>
                        <a:rPr lang="ja-JP" sz="1050" kern="100">
                          <a:effectLst/>
                        </a:rPr>
                        <a:t>グランピング</a:t>
                      </a:r>
                      <a:r>
                        <a:rPr lang="en-US" sz="105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986,000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660,000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326,000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80231">
                <a:tc>
                  <a:txBody>
                    <a:bodyPr/>
                    <a:lstStyle/>
                    <a:p>
                      <a:pPr algn="just">
                        <a:spcAft>
                          <a:spcPts val="0"/>
                        </a:spcAft>
                      </a:pPr>
                      <a:r>
                        <a:rPr lang="ja-JP" sz="1050" kern="100">
                          <a:effectLst/>
                        </a:rPr>
                        <a:t>マリン</a:t>
                      </a:r>
                      <a:r>
                        <a:rPr lang="en-US" sz="1050" kern="100">
                          <a:effectLst/>
                        </a:rPr>
                        <a:t>(</a:t>
                      </a:r>
                      <a:r>
                        <a:rPr lang="ja-JP" sz="1050" kern="100">
                          <a:effectLst/>
                        </a:rPr>
                        <a:t>グランピング</a:t>
                      </a:r>
                      <a:r>
                        <a:rPr lang="en-US" sz="105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832,000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436,000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396,000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ライトハウス（灯台）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260,000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150,000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110,000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手ぶらキャンプ</a:t>
                      </a:r>
                      <a:r>
                        <a:rPr lang="en-US" sz="1050" kern="100">
                          <a:effectLst/>
                        </a:rPr>
                        <a:t>(7</a:t>
                      </a:r>
                      <a:r>
                        <a:rPr lang="ja-JP" sz="1050" kern="100">
                          <a:effectLst/>
                        </a:rPr>
                        <a:t>～</a:t>
                      </a:r>
                      <a:r>
                        <a:rPr lang="en-US" sz="1050" kern="100">
                          <a:effectLst/>
                        </a:rPr>
                        <a:t>8</a:t>
                      </a:r>
                      <a:r>
                        <a:rPr lang="ja-JP" sz="1050" kern="100">
                          <a:effectLst/>
                        </a:rPr>
                        <a:t>月</a:t>
                      </a:r>
                      <a:r>
                        <a:rPr lang="en-US" sz="1050" kern="100">
                          <a:effectLst/>
                        </a:rPr>
                        <a:t>)</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405,000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516,000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▲110,000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オフキャン</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218,000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284,000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▲66,000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アクティビティ</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475,500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359,000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116,500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海の家等物販・レンタル</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119,300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122,260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▲2,960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団体受入</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195,000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283,040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▲88.040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just">
                        <a:spcAft>
                          <a:spcPts val="0"/>
                        </a:spcAft>
                      </a:pPr>
                      <a:r>
                        <a:rPr lang="ja-JP" sz="1050" kern="100">
                          <a:effectLst/>
                        </a:rPr>
                        <a:t>イベント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168,500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160,600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a:effectLst/>
                        </a:rPr>
                        <a:t>7,900</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67970">
                <a:tc>
                  <a:txBody>
                    <a:bodyPr/>
                    <a:lstStyle/>
                    <a:p>
                      <a:pPr algn="ctr">
                        <a:spcAft>
                          <a:spcPts val="0"/>
                        </a:spcAft>
                      </a:pPr>
                      <a:r>
                        <a:rPr lang="ja-JP" sz="1050" kern="100">
                          <a:effectLst/>
                        </a:rPr>
                        <a:t>合　　　計</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dirty="0">
                          <a:effectLst/>
                        </a:rPr>
                        <a:t>3,659,300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dirty="0">
                          <a:effectLst/>
                        </a:rPr>
                        <a:t>2,970,900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r">
                        <a:spcAft>
                          <a:spcPts val="0"/>
                        </a:spcAft>
                      </a:pPr>
                      <a:r>
                        <a:rPr lang="en-US" sz="1050" kern="100" dirty="0">
                          <a:effectLst/>
                        </a:rPr>
                        <a:t>688,400</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bl>
          </a:graphicData>
        </a:graphic>
      </p:graphicFrame>
      <p:sp>
        <p:nvSpPr>
          <p:cNvPr id="6" name="テキスト ボックス 5"/>
          <p:cNvSpPr txBox="1"/>
          <p:nvPr/>
        </p:nvSpPr>
        <p:spPr>
          <a:xfrm>
            <a:off x="311642" y="3153622"/>
            <a:ext cx="5497689" cy="369332"/>
          </a:xfrm>
          <a:prstGeom prst="rect">
            <a:avLst/>
          </a:prstGeom>
          <a:noFill/>
        </p:spPr>
        <p:txBody>
          <a:bodyPr wrap="square" rtlCol="0">
            <a:spAutoFit/>
          </a:bodyPr>
          <a:lstStyle/>
          <a:p>
            <a:r>
              <a:rPr lang="ja-JP" altLang="ja-JP" sz="1100" dirty="0">
                <a:latin typeface="BIZ UDゴシック" panose="020B0400000000000000" pitchFamily="49" charset="-128"/>
                <a:ea typeface="BIZ UDゴシック" panose="020B0400000000000000" pitchFamily="49" charset="-128"/>
              </a:rPr>
              <a:t>［かもめ島マリンピング売上</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　　　　　　　　　　　　　　　　　　（単位：円）</a:t>
            </a:r>
            <a:r>
              <a:rPr lang="ja-JP" altLang="ja-JP" dirty="0"/>
              <a:t>　</a:t>
            </a:r>
            <a:endParaRPr kumimoji="1" lang="ja-JP" altLang="en-US" dirty="0"/>
          </a:p>
        </p:txBody>
      </p:sp>
      <p:sp>
        <p:nvSpPr>
          <p:cNvPr id="7" name="テキスト ボックス 6"/>
          <p:cNvSpPr txBox="1"/>
          <p:nvPr/>
        </p:nvSpPr>
        <p:spPr>
          <a:xfrm>
            <a:off x="186865" y="6546385"/>
            <a:ext cx="3719092" cy="261610"/>
          </a:xfrm>
          <a:prstGeom prst="rect">
            <a:avLst/>
          </a:prstGeom>
          <a:noFill/>
        </p:spPr>
        <p:txBody>
          <a:bodyPr wrap="square" rtlCol="0">
            <a:spAutoFit/>
          </a:bodyPr>
          <a:lstStyle/>
          <a:p>
            <a:r>
              <a:rPr lang="en-US" altLang="ja-JP" sz="1100" dirty="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売上額の前年対比　</a:t>
            </a:r>
            <a:r>
              <a:rPr lang="en-US" altLang="ja-JP" sz="1100" dirty="0">
                <a:latin typeface="BIZ UDゴシック" panose="020B0400000000000000" pitchFamily="49" charset="-128"/>
                <a:ea typeface="BIZ UDゴシック" panose="020B0400000000000000" pitchFamily="49" charset="-128"/>
              </a:rPr>
              <a:t>123.17</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　</a:t>
            </a:r>
            <a:endParaRPr kumimoji="1" lang="ja-JP" altLang="en-US" sz="1100" dirty="0">
              <a:latin typeface="BIZ UDゴシック" panose="020B0400000000000000" pitchFamily="49" charset="-128"/>
              <a:ea typeface="BIZ UDゴシック" panose="020B0400000000000000" pitchFamily="49" charset="-128"/>
            </a:endParaRPr>
          </a:p>
        </p:txBody>
      </p:sp>
      <p:sp>
        <p:nvSpPr>
          <p:cNvPr id="8" name="テキスト ボックス 7"/>
          <p:cNvSpPr txBox="1"/>
          <p:nvPr/>
        </p:nvSpPr>
        <p:spPr>
          <a:xfrm>
            <a:off x="6502401" y="279966"/>
            <a:ext cx="5486400" cy="2631490"/>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(3)</a:t>
            </a:r>
            <a:r>
              <a:rPr lang="ja-JP" altLang="ja-JP" sz="1100" u="sng" dirty="0">
                <a:latin typeface="BIZ UDゴシック" panose="020B0400000000000000" pitchFamily="49" charset="-128"/>
                <a:ea typeface="BIZ UDゴシック" panose="020B0400000000000000" pitchFamily="49" charset="-128"/>
              </a:rPr>
              <a:t>地域おこし協力隊の制度の活用等滞在型観光の担い手を確保</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江差町</a:t>
            </a:r>
            <a:r>
              <a:rPr lang="ja-JP" altLang="ja-JP" sz="1100" dirty="0">
                <a:latin typeface="BIZ UDゴシック" panose="020B0400000000000000" pitchFamily="49" charset="-128"/>
                <a:ea typeface="BIZ UDゴシック" panose="020B0400000000000000" pitchFamily="49" charset="-128"/>
              </a:rPr>
              <a:t>と連携し、将来に向けた滞在型観光の担い手を確保するため、地域</a:t>
            </a:r>
            <a:r>
              <a:rPr lang="ja-JP" altLang="ja-JP" sz="1100" dirty="0" err="1" smtClean="0">
                <a:latin typeface="BIZ UDゴシック" panose="020B0400000000000000" pitchFamily="49" charset="-128"/>
                <a:ea typeface="BIZ UDゴシック" panose="020B0400000000000000" pitchFamily="49" charset="-128"/>
              </a:rPr>
              <a:t>おこ</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し</a:t>
            </a:r>
            <a:r>
              <a:rPr lang="ja-JP" altLang="ja-JP" sz="1100" dirty="0">
                <a:latin typeface="BIZ UDゴシック" panose="020B0400000000000000" pitchFamily="49" charset="-128"/>
                <a:ea typeface="BIZ UDゴシック" panose="020B0400000000000000" pitchFamily="49" charset="-128"/>
              </a:rPr>
              <a:t>協力隊制度を活用し、担い手人材の確保に努めました。また、北海道教育</a:t>
            </a:r>
            <a:r>
              <a:rPr lang="ja-JP" altLang="ja-JP" sz="1100" dirty="0" smtClean="0">
                <a:latin typeface="BIZ UDゴシック" panose="020B0400000000000000" pitchFamily="49" charset="-128"/>
                <a:ea typeface="BIZ UDゴシック" panose="020B0400000000000000" pitchFamily="49" charset="-128"/>
              </a:rPr>
              <a:t>大学</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函館</a:t>
            </a:r>
            <a:r>
              <a:rPr lang="ja-JP" altLang="en-US" sz="1100" dirty="0" smtClean="0">
                <a:latin typeface="BIZ UDゴシック" panose="020B0400000000000000" pitchFamily="49" charset="-128"/>
                <a:ea typeface="BIZ UDゴシック" panose="020B0400000000000000" pitchFamily="49" charset="-128"/>
              </a:rPr>
              <a:t>校</a:t>
            </a:r>
            <a:r>
              <a:rPr lang="ja-JP" altLang="ja-JP" sz="1100" dirty="0" smtClean="0">
                <a:latin typeface="BIZ UDゴシック" panose="020B0400000000000000" pitchFamily="49" charset="-128"/>
                <a:ea typeface="BIZ UDゴシック" panose="020B0400000000000000" pitchFamily="49" charset="-128"/>
              </a:rPr>
              <a:t>から</a:t>
            </a:r>
            <a:r>
              <a:rPr lang="ja-JP" altLang="ja-JP" sz="1100" dirty="0">
                <a:latin typeface="BIZ UDゴシック" panose="020B0400000000000000" pitchFamily="49" charset="-128"/>
                <a:ea typeface="BIZ UDゴシック" panose="020B0400000000000000" pitchFamily="49" charset="-128"/>
              </a:rPr>
              <a:t>インターンの学生２名を受入れ、将来観光の担い手となり得る人材</a:t>
            </a:r>
            <a:r>
              <a:rPr lang="ja-JP" altLang="ja-JP" sz="1100" dirty="0" smtClean="0">
                <a:latin typeface="BIZ UDゴシック" panose="020B0400000000000000" pitchFamily="49" charset="-128"/>
                <a:ea typeface="BIZ UDゴシック" panose="020B0400000000000000" pitchFamily="49" charset="-128"/>
              </a:rPr>
              <a:t>の</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育成</a:t>
            </a:r>
            <a:r>
              <a:rPr lang="ja-JP" altLang="ja-JP" sz="1100" dirty="0">
                <a:latin typeface="BIZ UDゴシック" panose="020B0400000000000000" pitchFamily="49" charset="-128"/>
                <a:ea typeface="BIZ UDゴシック" panose="020B0400000000000000" pitchFamily="49" charset="-128"/>
              </a:rPr>
              <a:t>も図りました。</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地域おこし協力隊募集内容等］</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日本遺産推進担当１名募集：３月１日から雇用開始</a:t>
            </a:r>
            <a:r>
              <a:rPr lang="en-US"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町追分観光課に配属</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・かもめ島マリンピング推進担当１名募集：応募</a:t>
            </a:r>
            <a:r>
              <a:rPr lang="ja-JP" altLang="ja-JP" sz="1100" dirty="0" smtClean="0">
                <a:latin typeface="BIZ UDゴシック" panose="020B0400000000000000" pitchFamily="49" charset="-128"/>
                <a:ea typeface="BIZ UDゴシック" panose="020B0400000000000000" pitchFamily="49" charset="-128"/>
              </a:rPr>
              <a:t>なし</a:t>
            </a:r>
            <a:endParaRPr lang="ja-JP" altLang="ja-JP" sz="1100" dirty="0">
              <a:latin typeface="BIZ UDゴシック" panose="020B0400000000000000" pitchFamily="49" charset="-128"/>
              <a:ea typeface="BIZ UDゴシック" panose="020B0400000000000000" pitchFamily="49" charset="-128"/>
            </a:endParaRPr>
          </a:p>
          <a:p>
            <a:endParaRPr lang="en-US" altLang="ja-JP" sz="1100" dirty="0" smtClean="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インターンの受入］</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期　　間：令和７年９月２日（日）～</a:t>
            </a:r>
            <a:r>
              <a:rPr lang="en-US" altLang="ja-JP" sz="1100" dirty="0">
                <a:latin typeface="BIZ UDゴシック" panose="020B0400000000000000" pitchFamily="49" charset="-128"/>
                <a:ea typeface="BIZ UDゴシック" panose="020B0400000000000000" pitchFamily="49" charset="-128"/>
              </a:rPr>
              <a:t>11</a:t>
            </a:r>
            <a:r>
              <a:rPr lang="ja-JP" altLang="ja-JP" sz="1100" dirty="0">
                <a:latin typeface="BIZ UDゴシック" panose="020B0400000000000000" pitchFamily="49" charset="-128"/>
                <a:ea typeface="BIZ UDゴシック" panose="020B0400000000000000" pitchFamily="49" charset="-128"/>
              </a:rPr>
              <a:t>日（木）　</a:t>
            </a:r>
            <a:r>
              <a:rPr lang="en-US" altLang="ja-JP" sz="1100" dirty="0">
                <a:latin typeface="BIZ UDゴシック" panose="020B0400000000000000" pitchFamily="49" charset="-128"/>
                <a:ea typeface="BIZ UDゴシック" panose="020B0400000000000000" pitchFamily="49" charset="-128"/>
              </a:rPr>
              <a:t>10</a:t>
            </a:r>
            <a:r>
              <a:rPr lang="ja-JP" altLang="ja-JP" sz="1100" dirty="0">
                <a:latin typeface="BIZ UDゴシック" panose="020B0400000000000000" pitchFamily="49" charset="-128"/>
                <a:ea typeface="BIZ UDゴシック" panose="020B0400000000000000" pitchFamily="49" charset="-128"/>
              </a:rPr>
              <a:t>日間</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受入人数：北海道教育大学函館校　学生２名</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研修内容：江差町の観光振興全般、かもめ島マリンピング運営ほか</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そ の 他：研修報告会において、江差町の魅力を生かしたツアープランの提案</a:t>
            </a: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かもめ</a:t>
            </a:r>
            <a:r>
              <a:rPr lang="ja-JP" altLang="ja-JP" sz="1100" dirty="0">
                <a:latin typeface="BIZ UDゴシック" panose="020B0400000000000000" pitchFamily="49" charset="-128"/>
                <a:ea typeface="BIZ UDゴシック" panose="020B0400000000000000" pitchFamily="49" charset="-128"/>
              </a:rPr>
              <a:t>島マリンピングの学生割引制度の提案等あり）</a:t>
            </a:r>
          </a:p>
        </p:txBody>
      </p:sp>
      <p:sp>
        <p:nvSpPr>
          <p:cNvPr id="9" name="テキスト ボックス 8"/>
          <p:cNvSpPr txBox="1"/>
          <p:nvPr/>
        </p:nvSpPr>
        <p:spPr>
          <a:xfrm>
            <a:off x="6502401" y="4681495"/>
            <a:ext cx="5565423" cy="1446550"/>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(4)</a:t>
            </a:r>
            <a:r>
              <a:rPr lang="ja-JP" altLang="ja-JP" sz="1100" u="sng" dirty="0">
                <a:latin typeface="BIZ UDゴシック" panose="020B0400000000000000" pitchFamily="49" charset="-128"/>
                <a:ea typeface="BIZ UDゴシック" panose="020B0400000000000000" pitchFamily="49" charset="-128"/>
              </a:rPr>
              <a:t>イベント等における町民や町内活動団体、事業者との連携と</a:t>
            </a:r>
            <a:r>
              <a:rPr lang="en-US" altLang="ja-JP" sz="1100" u="sng" dirty="0">
                <a:latin typeface="BIZ UDゴシック" panose="020B0400000000000000" pitchFamily="49" charset="-128"/>
                <a:ea typeface="BIZ UDゴシック" panose="020B0400000000000000" pitchFamily="49" charset="-128"/>
              </a:rPr>
              <a:t>DMO</a:t>
            </a:r>
            <a:r>
              <a:rPr lang="ja-JP" altLang="ja-JP" sz="1100" u="sng" dirty="0">
                <a:latin typeface="BIZ UDゴシック" panose="020B0400000000000000" pitchFamily="49" charset="-128"/>
                <a:ea typeface="BIZ UDゴシック" panose="020B0400000000000000" pitchFamily="49" charset="-128"/>
              </a:rPr>
              <a:t>活動協力者の拡大</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江差</a:t>
            </a:r>
            <a:r>
              <a:rPr lang="ja-JP" altLang="ja-JP" sz="1100" dirty="0">
                <a:latin typeface="BIZ UDゴシック" panose="020B0400000000000000" pitchFamily="49" charset="-128"/>
                <a:ea typeface="BIZ UDゴシック" panose="020B0400000000000000" pitchFamily="49" charset="-128"/>
              </a:rPr>
              <a:t>追分全国大会時において、町民有志から空き家等の提供を受けてイベント</a:t>
            </a:r>
            <a:r>
              <a:rPr lang="ja-JP" altLang="ja-JP" sz="1100" dirty="0" smtClean="0">
                <a:latin typeface="BIZ UDゴシック" panose="020B0400000000000000" pitchFamily="49" charset="-128"/>
                <a:ea typeface="BIZ UDゴシック" panose="020B0400000000000000" pitchFamily="49" charset="-128"/>
              </a:rPr>
              <a:t>民</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泊</a:t>
            </a:r>
            <a:r>
              <a:rPr lang="ja-JP" altLang="ja-JP" sz="1100" dirty="0">
                <a:latin typeface="BIZ UDゴシック" panose="020B0400000000000000" pitchFamily="49" charset="-128"/>
                <a:ea typeface="BIZ UDゴシック" panose="020B0400000000000000" pitchFamily="49" charset="-128"/>
              </a:rPr>
              <a:t>を継続実施し、来町者の滞在延長につなげました。また、マリンフェスタ実施</a:t>
            </a:r>
            <a:r>
              <a:rPr lang="ja-JP" altLang="ja-JP" sz="1100" dirty="0" smtClean="0">
                <a:latin typeface="BIZ UDゴシック" panose="020B0400000000000000" pitchFamily="49" charset="-128"/>
                <a:ea typeface="BIZ UDゴシック" panose="020B0400000000000000" pitchFamily="49" charset="-128"/>
              </a:rPr>
              <a:t>に</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おいて</a:t>
            </a:r>
            <a:r>
              <a:rPr lang="ja-JP" altLang="ja-JP" sz="1100" dirty="0">
                <a:latin typeface="BIZ UDゴシック" panose="020B0400000000000000" pitchFamily="49" charset="-128"/>
                <a:ea typeface="BIZ UDゴシック" panose="020B0400000000000000" pitchFamily="49" charset="-128"/>
              </a:rPr>
              <a:t>も町内活動団体等と協力し、町民参加型の運営を行いました。（</a:t>
            </a:r>
            <a:r>
              <a:rPr lang="ja-JP" altLang="ja-JP" sz="1100" dirty="0" smtClean="0">
                <a:latin typeface="BIZ UDゴシック" panose="020B0400000000000000" pitchFamily="49" charset="-128"/>
                <a:ea typeface="BIZ UDゴシック" panose="020B0400000000000000" pitchFamily="49" charset="-128"/>
              </a:rPr>
              <a:t>マリンフェ</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スタ</a:t>
            </a:r>
            <a:r>
              <a:rPr lang="ja-JP" altLang="ja-JP" sz="1100" dirty="0">
                <a:latin typeface="BIZ UDゴシック" panose="020B0400000000000000" pitchFamily="49" charset="-128"/>
                <a:ea typeface="BIZ UDゴシック" panose="020B0400000000000000" pitchFamily="49" charset="-128"/>
              </a:rPr>
              <a:t>概要</a:t>
            </a:r>
            <a:r>
              <a:rPr lang="ja-JP" altLang="ja-JP" sz="1100" dirty="0" smtClean="0">
                <a:latin typeface="BIZ UDゴシック" panose="020B0400000000000000" pitchFamily="49" charset="-128"/>
                <a:ea typeface="BIZ UDゴシック" panose="020B0400000000000000" pitchFamily="49" charset="-128"/>
              </a:rPr>
              <a:t>は</a:t>
            </a:r>
            <a:r>
              <a:rPr lang="en-US" altLang="ja-JP" sz="1100" dirty="0" smtClean="0">
                <a:latin typeface="BIZ UDゴシック" panose="020B0400000000000000" pitchFamily="49" charset="-128"/>
                <a:ea typeface="BIZ UDゴシック" panose="020B0400000000000000" pitchFamily="49" charset="-128"/>
              </a:rPr>
              <a:t>P1</a:t>
            </a:r>
            <a:r>
              <a:rPr lang="ja-JP" altLang="ja-JP" sz="1100" dirty="0" smtClean="0">
                <a:latin typeface="BIZ UDゴシック" panose="020B0400000000000000" pitchFamily="49" charset="-128"/>
                <a:ea typeface="BIZ UDゴシック" panose="020B0400000000000000" pitchFamily="49" charset="-128"/>
              </a:rPr>
              <a:t>参照</a:t>
            </a:r>
            <a:r>
              <a:rPr lang="ja-JP" altLang="ja-JP" sz="1100" dirty="0">
                <a:latin typeface="BIZ UDゴシック" panose="020B0400000000000000" pitchFamily="49" charset="-128"/>
                <a:ea typeface="BIZ UDゴシック" panose="020B0400000000000000" pitchFamily="49" charset="-128"/>
              </a:rPr>
              <a:t>）</a:t>
            </a:r>
          </a:p>
          <a:p>
            <a:r>
              <a:rPr lang="ja-JP" altLang="ja-JP" sz="1100" dirty="0">
                <a:latin typeface="BIZ UDゴシック" panose="020B0400000000000000" pitchFamily="49" charset="-128"/>
                <a:ea typeface="BIZ UDゴシック" panose="020B0400000000000000" pitchFamily="49" charset="-128"/>
              </a:rPr>
              <a:t>　　・イベント民泊受入期間</a:t>
            </a:r>
            <a:r>
              <a:rPr lang="ja-JP" altLang="ja-JP" sz="1100" dirty="0" smtClean="0">
                <a:latin typeface="BIZ UDゴシック" panose="020B0400000000000000" pitchFamily="49" charset="-128"/>
                <a:ea typeface="BIZ UDゴシック" panose="020B0400000000000000" pitchFamily="49" charset="-128"/>
              </a:rPr>
              <a:t>：９月</a:t>
            </a:r>
            <a:r>
              <a:rPr lang="ja-JP" altLang="ja-JP" sz="1100" dirty="0">
                <a:latin typeface="BIZ UDゴシック" panose="020B0400000000000000" pitchFamily="49" charset="-128"/>
                <a:ea typeface="BIZ UDゴシック" panose="020B0400000000000000" pitchFamily="49" charset="-128"/>
              </a:rPr>
              <a:t>１９日～２１日</a:t>
            </a:r>
          </a:p>
          <a:p>
            <a:r>
              <a:rPr lang="ja-JP" altLang="ja-JP" sz="1100" dirty="0">
                <a:latin typeface="BIZ UDゴシック" panose="020B0400000000000000" pitchFamily="49" charset="-128"/>
                <a:ea typeface="BIZ UDゴシック" panose="020B0400000000000000" pitchFamily="49" charset="-128"/>
              </a:rPr>
              <a:t>　　・施設提供者数：８件</a:t>
            </a:r>
          </a:p>
          <a:p>
            <a:r>
              <a:rPr lang="ja-JP" altLang="ja-JP" sz="1100" dirty="0">
                <a:latin typeface="BIZ UDゴシック" panose="020B0400000000000000" pitchFamily="49" charset="-128"/>
                <a:ea typeface="BIZ UDゴシック" panose="020B0400000000000000" pitchFamily="49" charset="-128"/>
              </a:rPr>
              <a:t>　　・利用者数：３８名（延べ</a:t>
            </a:r>
            <a:r>
              <a:rPr lang="en-US" altLang="ja-JP" sz="1100" dirty="0">
                <a:latin typeface="BIZ UDゴシック" panose="020B0400000000000000" pitchFamily="49" charset="-128"/>
                <a:ea typeface="BIZ UDゴシック" panose="020B0400000000000000" pitchFamily="49" charset="-128"/>
              </a:rPr>
              <a:t>110</a:t>
            </a:r>
            <a:r>
              <a:rPr lang="ja-JP" altLang="ja-JP" sz="1100" dirty="0">
                <a:latin typeface="BIZ UDゴシック" panose="020B0400000000000000" pitchFamily="49" charset="-128"/>
                <a:ea typeface="BIZ UDゴシック" panose="020B0400000000000000" pitchFamily="49" charset="-128"/>
              </a:rPr>
              <a:t>泊</a:t>
            </a:r>
            <a:r>
              <a:rPr lang="ja-JP" altLang="ja-JP" sz="1100" dirty="0" smtClean="0">
                <a:latin typeface="BIZ UDゴシック" panose="020B0400000000000000" pitchFamily="49" charset="-128"/>
                <a:ea typeface="BIZ UDゴシック" panose="020B0400000000000000" pitchFamily="49" charset="-128"/>
              </a:rPr>
              <a:t>）</a:t>
            </a:r>
            <a:endParaRPr lang="ja-JP" altLang="ja-JP" sz="1100" dirty="0">
              <a:latin typeface="BIZ UDゴシック" panose="020B0400000000000000" pitchFamily="49" charset="-128"/>
              <a:ea typeface="BIZ UDゴシック" panose="020B0400000000000000" pitchFamily="49" charset="-128"/>
            </a:endParaRPr>
          </a:p>
        </p:txBody>
      </p:sp>
      <p:sp>
        <p:nvSpPr>
          <p:cNvPr id="10" name="テキスト ボックス 9"/>
          <p:cNvSpPr txBox="1"/>
          <p:nvPr/>
        </p:nvSpPr>
        <p:spPr>
          <a:xfrm>
            <a:off x="11645455" y="6361719"/>
            <a:ext cx="546545" cy="369332"/>
          </a:xfrm>
          <a:prstGeom prst="rect">
            <a:avLst/>
          </a:prstGeom>
          <a:noFill/>
        </p:spPr>
        <p:txBody>
          <a:bodyPr wrap="square" rtlCol="0">
            <a:spAutoFit/>
          </a:bodyPr>
          <a:lstStyle/>
          <a:p>
            <a:r>
              <a:rPr lang="ja-JP" altLang="en-US" dirty="0"/>
              <a:t>６</a:t>
            </a:r>
            <a:endParaRPr kumimoji="1" lang="ja-JP" altLang="en-US" dirty="0"/>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05650" y="2986692"/>
            <a:ext cx="2597565" cy="1461130"/>
          </a:xfrm>
          <a:prstGeom prst="rect">
            <a:avLst/>
          </a:prstGeom>
        </p:spPr>
      </p:pic>
      <p:pic>
        <p:nvPicPr>
          <p:cNvPr id="12" name="図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07689" y="2986692"/>
            <a:ext cx="2597565" cy="1461130"/>
          </a:xfrm>
          <a:prstGeom prst="rect">
            <a:avLst/>
          </a:prstGeom>
        </p:spPr>
      </p:pic>
    </p:spTree>
    <p:extLst>
      <p:ext uri="{BB962C8B-B14F-4D97-AF65-F5344CB8AC3E}">
        <p14:creationId xmlns:p14="http://schemas.microsoft.com/office/powerpoint/2010/main" val="2390628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14489" y="237066"/>
            <a:ext cx="4628444" cy="830997"/>
          </a:xfrm>
          <a:prstGeom prst="rect">
            <a:avLst/>
          </a:prstGeom>
          <a:noFill/>
        </p:spPr>
        <p:txBody>
          <a:bodyPr wrap="square" rtlCol="0">
            <a:spAutoFit/>
          </a:bodyPr>
          <a:lstStyle/>
          <a:p>
            <a:r>
              <a:rPr lang="ja-JP" altLang="ja-JP" sz="1200" i="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課題５　組織の基盤強化　⇒　</a:t>
            </a:r>
            <a:r>
              <a:rPr lang="ja-JP" altLang="ja-JP" sz="1200" i="1" u="sng"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「江差を経営する」</a:t>
            </a:r>
          </a:p>
          <a:p>
            <a:endParaRPr lang="en-US" altLang="ja-JP" sz="1200" dirty="0" smtClean="0">
              <a:latin typeface="BIZ UDゴシック" panose="020B0400000000000000" pitchFamily="49" charset="-128"/>
              <a:ea typeface="BIZ UDゴシック" panose="020B0400000000000000" pitchFamily="49" charset="-128"/>
            </a:endParaRPr>
          </a:p>
          <a:p>
            <a:r>
              <a:rPr lang="ja-JP" altLang="en-US" sz="1200" dirty="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１</a:t>
            </a:r>
            <a:r>
              <a:rPr lang="ja-JP" altLang="ja-JP" sz="1200" dirty="0">
                <a:latin typeface="BIZ UDゴシック" panose="020B0400000000000000" pitchFamily="49" charset="-128"/>
                <a:ea typeface="BIZ UDゴシック" panose="020B0400000000000000" pitchFamily="49" charset="-128"/>
              </a:rPr>
              <a:t>）組織全体の収入源の確保</a:t>
            </a:r>
          </a:p>
          <a:p>
            <a:r>
              <a:rPr lang="ja-JP" altLang="en-US" sz="1200" dirty="0" smtClean="0">
                <a:latin typeface="BIZ UDゴシック" panose="020B0400000000000000" pitchFamily="49" charset="-128"/>
                <a:ea typeface="BIZ UDゴシック" panose="020B0400000000000000" pitchFamily="49" charset="-128"/>
              </a:rPr>
              <a:t>　</a:t>
            </a:r>
            <a:r>
              <a:rPr lang="ja-JP" altLang="ja-JP" sz="1200" dirty="0" smtClean="0">
                <a:latin typeface="BIZ UDゴシック" panose="020B0400000000000000" pitchFamily="49" charset="-128"/>
                <a:ea typeface="BIZ UDゴシック" panose="020B0400000000000000" pitchFamily="49" charset="-128"/>
              </a:rPr>
              <a:t>２</a:t>
            </a:r>
            <a:r>
              <a:rPr lang="ja-JP" altLang="ja-JP" sz="1200" dirty="0">
                <a:latin typeface="BIZ UDゴシック" panose="020B0400000000000000" pitchFamily="49" charset="-128"/>
                <a:ea typeface="BIZ UDゴシック" panose="020B0400000000000000" pitchFamily="49" charset="-128"/>
              </a:rPr>
              <a:t>）北の江の島構想に係る組織再編への対応</a:t>
            </a:r>
            <a:endParaRPr kumimoji="1" lang="ja-JP" altLang="en-US" sz="1200" dirty="0">
              <a:latin typeface="BIZ UDゴシック" panose="020B0400000000000000" pitchFamily="49" charset="-128"/>
              <a:ea typeface="BIZ UDゴシック" panose="020B0400000000000000" pitchFamily="49" charset="-128"/>
            </a:endParaRPr>
          </a:p>
        </p:txBody>
      </p:sp>
      <p:sp>
        <p:nvSpPr>
          <p:cNvPr id="5" name="正方形/長方形 4"/>
          <p:cNvSpPr/>
          <p:nvPr/>
        </p:nvSpPr>
        <p:spPr>
          <a:xfrm>
            <a:off x="214489" y="237066"/>
            <a:ext cx="3702755" cy="29351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10"/>
          <p:cNvSpPr txBox="1"/>
          <p:nvPr/>
        </p:nvSpPr>
        <p:spPr>
          <a:xfrm>
            <a:off x="214489" y="1246858"/>
            <a:ext cx="4378150" cy="8528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【課題５：</a:t>
            </a: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2025</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年度活動目標】</a:t>
            </a:r>
          </a:p>
          <a:p>
            <a:pPr marL="266700" indent="-266700"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機構全体の売上強化</a:t>
            </a:r>
          </a:p>
          <a:p>
            <a:pPr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北の江の島構想にも対応した組織づくりと組織強化</a:t>
            </a:r>
          </a:p>
          <a:p>
            <a:pPr algn="just">
              <a:lnSpc>
                <a:spcPts val="1500"/>
              </a:lnSpc>
              <a:spcAft>
                <a:spcPts val="0"/>
              </a:spcAft>
            </a:pPr>
            <a:r>
              <a:rPr 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(3)</a:t>
            </a:r>
            <a:r>
              <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人材育成に向けた職員研修機会の強化</a:t>
            </a:r>
          </a:p>
        </p:txBody>
      </p:sp>
      <p:sp>
        <p:nvSpPr>
          <p:cNvPr id="7" name="角丸四角形 6"/>
          <p:cNvSpPr/>
          <p:nvPr/>
        </p:nvSpPr>
        <p:spPr>
          <a:xfrm>
            <a:off x="214489" y="1246858"/>
            <a:ext cx="4323644" cy="8528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214489" y="2404533"/>
            <a:ext cx="4628444" cy="1954381"/>
          </a:xfrm>
          <a:prstGeom prst="rect">
            <a:avLst/>
          </a:prstGeom>
          <a:noFill/>
        </p:spPr>
        <p:txBody>
          <a:bodyPr wrap="square" rtlCol="0">
            <a:spAutoFit/>
          </a:bodyPr>
          <a:lstStyle/>
          <a:p>
            <a:r>
              <a:rPr lang="ja-JP" altLang="ja-JP" sz="1100" dirty="0">
                <a:latin typeface="BIZ UDゴシック" panose="020B0400000000000000" pitchFamily="49" charset="-128"/>
                <a:ea typeface="BIZ UDゴシック" panose="020B0400000000000000" pitchFamily="49" charset="-128"/>
              </a:rPr>
              <a:t>【課題５：</a:t>
            </a:r>
            <a:r>
              <a:rPr lang="en-US" altLang="ja-JP" sz="1100" dirty="0">
                <a:latin typeface="BIZ UDゴシック" panose="020B0400000000000000" pitchFamily="49" charset="-128"/>
                <a:ea typeface="BIZ UDゴシック" panose="020B0400000000000000" pitchFamily="49" charset="-128"/>
              </a:rPr>
              <a:t>2025</a:t>
            </a:r>
            <a:r>
              <a:rPr lang="ja-JP" altLang="ja-JP" sz="1100" dirty="0">
                <a:latin typeface="BIZ UDゴシック" panose="020B0400000000000000" pitchFamily="49" charset="-128"/>
                <a:ea typeface="BIZ UDゴシック" panose="020B0400000000000000" pitchFamily="49" charset="-128"/>
              </a:rPr>
              <a:t>年度活動実績】</a:t>
            </a:r>
          </a:p>
          <a:p>
            <a:endParaRPr lang="en-US" altLang="ja-JP" sz="1100" u="sng" dirty="0" smtClean="0">
              <a:latin typeface="BIZ UDゴシック" panose="020B0400000000000000" pitchFamily="49" charset="-128"/>
              <a:ea typeface="BIZ UDゴシック" panose="020B0400000000000000" pitchFamily="49" charset="-128"/>
            </a:endParaRPr>
          </a:p>
          <a:p>
            <a:r>
              <a:rPr lang="en-US" altLang="ja-JP" sz="1100" u="sng" dirty="0" smtClean="0">
                <a:latin typeface="BIZ UDゴシック" panose="020B0400000000000000" pitchFamily="49" charset="-128"/>
                <a:ea typeface="BIZ UDゴシック" panose="020B0400000000000000" pitchFamily="49" charset="-128"/>
              </a:rPr>
              <a:t>(</a:t>
            </a:r>
            <a:r>
              <a:rPr lang="en-US" altLang="ja-JP" sz="1100" u="sng" dirty="0">
                <a:latin typeface="BIZ UDゴシック" panose="020B0400000000000000" pitchFamily="49" charset="-128"/>
                <a:ea typeface="BIZ UDゴシック" panose="020B0400000000000000" pitchFamily="49" charset="-128"/>
              </a:rPr>
              <a:t>1)</a:t>
            </a:r>
            <a:r>
              <a:rPr lang="ja-JP" altLang="ja-JP" sz="1100" u="sng" dirty="0">
                <a:latin typeface="BIZ UDゴシック" panose="020B0400000000000000" pitchFamily="49" charset="-128"/>
                <a:ea typeface="BIZ UDゴシック" panose="020B0400000000000000" pitchFamily="49" charset="-128"/>
              </a:rPr>
              <a:t>機構全体の売上強化</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みらい</a:t>
            </a:r>
            <a:r>
              <a:rPr lang="ja-JP" altLang="ja-JP" sz="1100" dirty="0">
                <a:latin typeface="BIZ UDゴシック" panose="020B0400000000000000" pitchFamily="49" charset="-128"/>
                <a:ea typeface="BIZ UDゴシック" panose="020B0400000000000000" pitchFamily="49" charset="-128"/>
              </a:rPr>
              <a:t>機構の売上については、江差町からの受託事業のほか</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自主</a:t>
            </a:r>
            <a:r>
              <a:rPr lang="ja-JP" altLang="ja-JP" sz="1100" dirty="0">
                <a:latin typeface="BIZ UDゴシック" panose="020B0400000000000000" pitchFamily="49" charset="-128"/>
                <a:ea typeface="BIZ UDゴシック" panose="020B0400000000000000" pitchFamily="49" charset="-128"/>
              </a:rPr>
              <a:t>事業としてはかもめ島マリンピングと</a:t>
            </a:r>
            <a:r>
              <a:rPr lang="ja-JP" altLang="ja-JP" sz="1100" dirty="0" err="1">
                <a:latin typeface="BIZ UDゴシック" panose="020B0400000000000000" pitchFamily="49" charset="-128"/>
                <a:ea typeface="BIZ UDゴシック" panose="020B0400000000000000" pitchFamily="49" charset="-128"/>
              </a:rPr>
              <a:t>ぷらっと</a:t>
            </a:r>
            <a:r>
              <a:rPr lang="ja-JP" altLang="ja-JP" sz="1100" dirty="0">
                <a:latin typeface="BIZ UDゴシック" panose="020B0400000000000000" pitchFamily="49" charset="-128"/>
                <a:ea typeface="BIZ UDゴシック" panose="020B0400000000000000" pitchFamily="49" charset="-128"/>
              </a:rPr>
              <a:t>江差の売上</a:t>
            </a:r>
            <a:r>
              <a:rPr lang="ja-JP" altLang="ja-JP" sz="1100" dirty="0" smtClean="0">
                <a:latin typeface="BIZ UDゴシック" panose="020B0400000000000000" pitchFamily="49" charset="-128"/>
                <a:ea typeface="BIZ UDゴシック" panose="020B0400000000000000" pitchFamily="49" charset="-128"/>
              </a:rPr>
              <a:t>へ</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の</a:t>
            </a:r>
            <a:r>
              <a:rPr lang="ja-JP" altLang="ja-JP" sz="1100" dirty="0">
                <a:latin typeface="BIZ UDゴシック" panose="020B0400000000000000" pitchFamily="49" charset="-128"/>
                <a:ea typeface="BIZ UDゴシック" panose="020B0400000000000000" pitchFamily="49" charset="-128"/>
              </a:rPr>
              <a:t>依存度が高い状況にあります。本状況下において、</a:t>
            </a:r>
            <a:r>
              <a:rPr lang="ja-JP" altLang="ja-JP" sz="1100" dirty="0" err="1">
                <a:latin typeface="BIZ UDゴシック" panose="020B0400000000000000" pitchFamily="49" charset="-128"/>
                <a:ea typeface="BIZ UDゴシック" panose="020B0400000000000000" pitchFamily="49" charset="-128"/>
              </a:rPr>
              <a:t>ぷらっと</a:t>
            </a:r>
            <a:r>
              <a:rPr lang="ja-JP" altLang="ja-JP" sz="1100" dirty="0" smtClean="0">
                <a:latin typeface="BIZ UDゴシック" panose="020B0400000000000000" pitchFamily="49" charset="-128"/>
                <a:ea typeface="BIZ UDゴシック" panose="020B0400000000000000" pitchFamily="49" charset="-128"/>
              </a:rPr>
              <a:t>江</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差</a:t>
            </a:r>
            <a:r>
              <a:rPr lang="ja-JP" altLang="ja-JP" sz="1100" dirty="0">
                <a:latin typeface="BIZ UDゴシック" panose="020B0400000000000000" pitchFamily="49" charset="-128"/>
                <a:ea typeface="BIZ UDゴシック" panose="020B0400000000000000" pitchFamily="49" charset="-128"/>
              </a:rPr>
              <a:t>がテナント施設の解体により令和７年１０月末で閉店と</a:t>
            </a:r>
            <a:r>
              <a:rPr lang="ja-JP" altLang="ja-JP" sz="1100" dirty="0" smtClean="0">
                <a:latin typeface="BIZ UDゴシック" panose="020B0400000000000000" pitchFamily="49" charset="-128"/>
                <a:ea typeface="BIZ UDゴシック" panose="020B0400000000000000" pitchFamily="49" charset="-128"/>
              </a:rPr>
              <a:t>なった</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こと</a:t>
            </a:r>
            <a:r>
              <a:rPr lang="ja-JP" altLang="ja-JP" sz="1100" dirty="0">
                <a:latin typeface="BIZ UDゴシック" panose="020B0400000000000000" pitchFamily="49" charset="-128"/>
                <a:ea typeface="BIZ UDゴシック" panose="020B0400000000000000" pitchFamily="49" charset="-128"/>
              </a:rPr>
              <a:t>から、新たな財源確保対策が急務となり、今後の大きな</a:t>
            </a:r>
            <a:r>
              <a:rPr lang="ja-JP" altLang="ja-JP" sz="1100" dirty="0" smtClean="0">
                <a:latin typeface="BIZ UDゴシック" panose="020B0400000000000000" pitchFamily="49" charset="-128"/>
                <a:ea typeface="BIZ UDゴシック" panose="020B0400000000000000" pitchFamily="49" charset="-128"/>
              </a:rPr>
              <a:t>課題</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と</a:t>
            </a:r>
            <a:r>
              <a:rPr lang="ja-JP" altLang="ja-JP" sz="1100" dirty="0">
                <a:latin typeface="BIZ UDゴシック" panose="020B0400000000000000" pitchFamily="49" charset="-128"/>
                <a:ea typeface="BIZ UDゴシック" panose="020B0400000000000000" pitchFamily="49" charset="-128"/>
              </a:rPr>
              <a:t>なっています。次年度から予定されている日本遺産ツアー</a:t>
            </a:r>
            <a:r>
              <a:rPr lang="ja-JP" altLang="ja-JP" sz="1100" dirty="0" smtClean="0">
                <a:latin typeface="BIZ UDゴシック" panose="020B0400000000000000" pitchFamily="49" charset="-128"/>
                <a:ea typeface="BIZ UDゴシック" panose="020B0400000000000000" pitchFamily="49" charset="-128"/>
              </a:rPr>
              <a:t>販売</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や</a:t>
            </a:r>
            <a:r>
              <a:rPr lang="ja-JP" altLang="ja-JP" sz="1100" dirty="0">
                <a:latin typeface="BIZ UDゴシック" panose="020B0400000000000000" pitchFamily="49" charset="-128"/>
                <a:ea typeface="BIZ UDゴシック" panose="020B0400000000000000" pitchFamily="49" charset="-128"/>
              </a:rPr>
              <a:t>組織のあり方についての検討等も含め、課題解決方針を模索</a:t>
            </a:r>
            <a:r>
              <a:rPr lang="ja-JP" altLang="ja-JP" sz="1100" dirty="0" smtClean="0">
                <a:latin typeface="BIZ UDゴシック" panose="020B0400000000000000" pitchFamily="49" charset="-128"/>
                <a:ea typeface="BIZ UDゴシック" panose="020B0400000000000000" pitchFamily="49" charset="-128"/>
              </a:rPr>
              <a:t>し</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ます。</a:t>
            </a:r>
            <a:endParaRPr lang="ja-JP" altLang="ja-JP" sz="11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214489" y="4358914"/>
            <a:ext cx="1574800" cy="369332"/>
          </a:xfrm>
          <a:prstGeom prst="rect">
            <a:avLst/>
          </a:prstGeom>
          <a:noFill/>
        </p:spPr>
        <p:txBody>
          <a:bodyPr wrap="square" rtlCol="0">
            <a:spAutoFit/>
          </a:bodyPr>
          <a:lstStyle/>
          <a:p>
            <a:r>
              <a:rPr lang="ja-JP" altLang="ja-JP" dirty="0"/>
              <a:t> </a:t>
            </a:r>
            <a:r>
              <a:rPr lang="en-US" altLang="ja-JP" sz="1100" dirty="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売上目標と実績</a:t>
            </a:r>
            <a:r>
              <a:rPr lang="en-US" altLang="ja-JP" sz="1100" dirty="0">
                <a:latin typeface="BIZ UDゴシック" panose="020B0400000000000000" pitchFamily="49" charset="-128"/>
                <a:ea typeface="BIZ UDゴシック" panose="020B0400000000000000" pitchFamily="49" charset="-128"/>
              </a:rPr>
              <a:t>]</a:t>
            </a:r>
            <a:endParaRPr kumimoji="1" lang="ja-JP" altLang="en-US" sz="1100" dirty="0">
              <a:latin typeface="BIZ UDゴシック" panose="020B0400000000000000" pitchFamily="49" charset="-128"/>
              <a:ea typeface="BIZ UDゴシック" panose="020B0400000000000000" pitchFamily="49"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165706458"/>
              </p:ext>
            </p:extLst>
          </p:nvPr>
        </p:nvGraphicFramePr>
        <p:xfrm>
          <a:off x="299332" y="4728246"/>
          <a:ext cx="4543601" cy="939165"/>
        </p:xfrm>
        <a:graphic>
          <a:graphicData uri="http://schemas.openxmlformats.org/drawingml/2006/table">
            <a:tbl>
              <a:tblPr firstRow="1" firstCol="1" bandRow="1">
                <a:tableStyleId>{5C22544A-7EE6-4342-B048-85BDC9FD1C3A}</a:tableStyleId>
              </a:tblPr>
              <a:tblGrid>
                <a:gridCol w="1134486"/>
                <a:gridCol w="1136029"/>
                <a:gridCol w="1136029"/>
                <a:gridCol w="1137057"/>
              </a:tblGrid>
              <a:tr h="299085">
                <a:tc>
                  <a:txBody>
                    <a:bodyPr/>
                    <a:lstStyle/>
                    <a:p>
                      <a:pPr algn="just">
                        <a:spcAft>
                          <a:spcPts val="0"/>
                        </a:spcAft>
                      </a:pPr>
                      <a:r>
                        <a:rPr lang="en-US" sz="1050" kern="100" dirty="0">
                          <a:effectLst/>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a:effectLst/>
                        </a:rPr>
                        <a:t>売上実績値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a:effectLst/>
                        </a:rPr>
                        <a:t>売上目標値</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a:effectLst/>
                        </a:rPr>
                        <a:t>増　　減</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311150">
                <a:tc>
                  <a:txBody>
                    <a:bodyPr/>
                    <a:lstStyle/>
                    <a:p>
                      <a:pPr algn="just">
                        <a:spcAft>
                          <a:spcPts val="0"/>
                        </a:spcAft>
                      </a:pPr>
                      <a:r>
                        <a:rPr lang="ja-JP" sz="1050" kern="100">
                          <a:effectLst/>
                        </a:rPr>
                        <a:t>マリンピング</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rPr>
                        <a:t>3,659</a:t>
                      </a:r>
                      <a:r>
                        <a:rPr lang="ja-JP" sz="1050" kern="100">
                          <a:effectLst/>
                        </a:rPr>
                        <a:t>千円</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rPr>
                        <a:t>3,900</a:t>
                      </a:r>
                      <a:r>
                        <a:rPr lang="ja-JP" sz="1050" kern="100">
                          <a:effectLst/>
                        </a:rPr>
                        <a:t>千円</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dirty="0">
                          <a:effectLst/>
                        </a:rPr>
                        <a:t>▲</a:t>
                      </a:r>
                      <a:r>
                        <a:rPr lang="en-US" sz="1050" kern="100" dirty="0">
                          <a:effectLst/>
                        </a:rPr>
                        <a:t>241</a:t>
                      </a:r>
                      <a:r>
                        <a:rPr lang="ja-JP" sz="1050" kern="100" dirty="0">
                          <a:effectLst/>
                        </a:rPr>
                        <a:t>千円</a:t>
                      </a:r>
                    </a:p>
                    <a:p>
                      <a:pPr algn="ctr">
                        <a:spcAft>
                          <a:spcPts val="0"/>
                        </a:spcAft>
                      </a:pPr>
                      <a:r>
                        <a:rPr lang="en-US" sz="1050" kern="100" dirty="0">
                          <a:effectLst/>
                        </a:rPr>
                        <a:t>(93.82%)</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r h="243205">
                <a:tc>
                  <a:txBody>
                    <a:bodyPr/>
                    <a:lstStyle/>
                    <a:p>
                      <a:pPr algn="just">
                        <a:spcAft>
                          <a:spcPts val="0"/>
                        </a:spcAft>
                      </a:pPr>
                      <a:r>
                        <a:rPr lang="ja-JP" sz="1050" kern="100">
                          <a:effectLst/>
                        </a:rPr>
                        <a:t>ぷらっと江差</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a:effectLst/>
                        </a:rPr>
                        <a:t>19,510</a:t>
                      </a:r>
                      <a:r>
                        <a:rPr lang="ja-JP" sz="1050" kern="100">
                          <a:effectLst/>
                        </a:rPr>
                        <a:t>千円</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en-US" sz="1050" kern="100" dirty="0">
                          <a:effectLst/>
                        </a:rPr>
                        <a:t>20,000</a:t>
                      </a:r>
                      <a:r>
                        <a:rPr lang="ja-JP" sz="1050" kern="100" dirty="0">
                          <a:effectLst/>
                        </a:rPr>
                        <a:t>千円</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c>
                  <a:txBody>
                    <a:bodyPr/>
                    <a:lstStyle/>
                    <a:p>
                      <a:pPr algn="ctr">
                        <a:spcAft>
                          <a:spcPts val="0"/>
                        </a:spcAft>
                      </a:pPr>
                      <a:r>
                        <a:rPr lang="ja-JP" sz="1050" kern="100" dirty="0">
                          <a:effectLst/>
                        </a:rPr>
                        <a:t>▲</a:t>
                      </a:r>
                      <a:r>
                        <a:rPr lang="en-US" sz="1050" kern="100" dirty="0">
                          <a:effectLst/>
                        </a:rPr>
                        <a:t>490</a:t>
                      </a:r>
                      <a:r>
                        <a:rPr lang="ja-JP" sz="1050" kern="100" dirty="0">
                          <a:effectLst/>
                        </a:rPr>
                        <a:t>千円</a:t>
                      </a:r>
                    </a:p>
                    <a:p>
                      <a:pPr algn="ctr">
                        <a:spcAft>
                          <a:spcPts val="0"/>
                        </a:spcAft>
                      </a:pPr>
                      <a:r>
                        <a:rPr lang="en-US" sz="1050" kern="100" dirty="0">
                          <a:effectLst/>
                        </a:rPr>
                        <a:t>(97.55%)</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tc>
              </a:tr>
            </a:tbl>
          </a:graphicData>
        </a:graphic>
      </p:graphicFrame>
      <p:sp>
        <p:nvSpPr>
          <p:cNvPr id="11" name="テキスト ボックス 10"/>
          <p:cNvSpPr txBox="1"/>
          <p:nvPr/>
        </p:nvSpPr>
        <p:spPr>
          <a:xfrm>
            <a:off x="5960532" y="237066"/>
            <a:ext cx="6028267" cy="1107996"/>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(2)</a:t>
            </a:r>
            <a:r>
              <a:rPr lang="ja-JP" altLang="ja-JP" sz="1100" u="sng" dirty="0">
                <a:latin typeface="BIZ UDゴシック" panose="020B0400000000000000" pitchFamily="49" charset="-128"/>
                <a:ea typeface="BIZ UDゴシック" panose="020B0400000000000000" pitchFamily="49" charset="-128"/>
              </a:rPr>
              <a:t>北の江の島構想にも対応した組織づくりと組織強化</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北</a:t>
            </a:r>
            <a:r>
              <a:rPr lang="ja-JP" altLang="ja-JP" sz="1100" dirty="0">
                <a:latin typeface="BIZ UDゴシック" panose="020B0400000000000000" pitchFamily="49" charset="-128"/>
                <a:ea typeface="BIZ UDゴシック" panose="020B0400000000000000" pitchFamily="49" charset="-128"/>
              </a:rPr>
              <a:t>の江の島構想での「新道の駅建設」は、町内における観光産業の活性化等に大きく</a:t>
            </a:r>
            <a:r>
              <a:rPr lang="ja-JP" altLang="ja-JP" sz="1100" dirty="0" smtClean="0">
                <a:latin typeface="BIZ UDゴシック" panose="020B0400000000000000" pitchFamily="49" charset="-128"/>
                <a:ea typeface="BIZ UDゴシック" panose="020B0400000000000000" pitchFamily="49" charset="-128"/>
              </a:rPr>
              <a:t>寄</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与する</a:t>
            </a:r>
            <a:r>
              <a:rPr lang="ja-JP" altLang="ja-JP" sz="1100" dirty="0">
                <a:latin typeface="BIZ UDゴシック" panose="020B0400000000000000" pitchFamily="49" charset="-128"/>
                <a:ea typeface="BIZ UDゴシック" panose="020B0400000000000000" pitchFamily="49" charset="-128"/>
              </a:rPr>
              <a:t>ものと期待が寄せられています。その地域の活性化を支える各種団体は、高齢化</a:t>
            </a:r>
            <a:r>
              <a:rPr lang="ja-JP" altLang="ja-JP" sz="1100" dirty="0" smtClean="0">
                <a:latin typeface="BIZ UDゴシック" panose="020B0400000000000000" pitchFamily="49" charset="-128"/>
                <a:ea typeface="BIZ UDゴシック" panose="020B0400000000000000" pitchFamily="49" charset="-128"/>
              </a:rPr>
              <a:t>や</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担い手不足</a:t>
            </a:r>
            <a:r>
              <a:rPr lang="ja-JP" altLang="ja-JP" sz="1100" dirty="0">
                <a:latin typeface="BIZ UDゴシック" panose="020B0400000000000000" pitchFamily="49" charset="-128"/>
                <a:ea typeface="BIZ UDゴシック" panose="020B0400000000000000" pitchFamily="49" charset="-128"/>
              </a:rPr>
              <a:t>といった共通の課題を抱えています。過渡期を迎える新道の駅オープンに</a:t>
            </a:r>
            <a:r>
              <a:rPr lang="ja-JP" altLang="ja-JP" sz="1100" dirty="0" smtClean="0">
                <a:latin typeface="BIZ UDゴシック" panose="020B0400000000000000" pitchFamily="49" charset="-128"/>
                <a:ea typeface="BIZ UDゴシック" panose="020B0400000000000000" pitchFamily="49" charset="-128"/>
              </a:rPr>
              <a:t>向け</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て</a:t>
            </a:r>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DMO</a:t>
            </a:r>
            <a:r>
              <a:rPr lang="ja-JP" altLang="ja-JP" sz="1100" dirty="0">
                <a:latin typeface="BIZ UDゴシック" panose="020B0400000000000000" pitchFamily="49" charset="-128"/>
                <a:ea typeface="BIZ UDゴシック" panose="020B0400000000000000" pitchFamily="49" charset="-128"/>
              </a:rPr>
              <a:t>も含め町内の観光団体がどうあるべきかを検討するため、関係者による懇談を</a:t>
            </a:r>
            <a:r>
              <a:rPr lang="ja-JP" altLang="ja-JP" sz="1100" dirty="0" smtClean="0">
                <a:latin typeface="BIZ UDゴシック" panose="020B0400000000000000" pitchFamily="49" charset="-128"/>
                <a:ea typeface="BIZ UDゴシック" panose="020B0400000000000000" pitchFamily="49" charset="-128"/>
              </a:rPr>
              <a:t>実施</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しました。</a:t>
            </a:r>
            <a:endParaRPr lang="ja-JP" altLang="ja-JP" sz="1100" dirty="0">
              <a:latin typeface="BIZ UDゴシック" panose="020B0400000000000000" pitchFamily="49" charset="-128"/>
              <a:ea typeface="BIZ UDゴシック" panose="020B0400000000000000" pitchFamily="49" charset="-128"/>
            </a:endParaRPr>
          </a:p>
        </p:txBody>
      </p:sp>
      <p:sp>
        <p:nvSpPr>
          <p:cNvPr id="12" name="テキスト ボックス 11"/>
          <p:cNvSpPr txBox="1"/>
          <p:nvPr/>
        </p:nvSpPr>
        <p:spPr>
          <a:xfrm>
            <a:off x="6050844" y="1444978"/>
            <a:ext cx="5937955" cy="2631490"/>
          </a:xfrm>
          <a:prstGeom prst="rect">
            <a:avLst/>
          </a:prstGeom>
          <a:noFill/>
        </p:spPr>
        <p:txBody>
          <a:bodyPr wrap="square" rtlCol="0">
            <a:spAutoFit/>
          </a:bodyPr>
          <a:lstStyle/>
          <a:p>
            <a:r>
              <a:rPr lang="en-US" altLang="ja-JP" sz="1100" u="sng" dirty="0">
                <a:latin typeface="BIZ UDゴシック" panose="020B0400000000000000" pitchFamily="49" charset="-128"/>
                <a:ea typeface="BIZ UDゴシック" panose="020B0400000000000000" pitchFamily="49" charset="-128"/>
              </a:rPr>
              <a:t>(3)</a:t>
            </a:r>
            <a:r>
              <a:rPr lang="ja-JP" altLang="ja-JP" sz="1100" u="sng" dirty="0">
                <a:latin typeface="BIZ UDゴシック" panose="020B0400000000000000" pitchFamily="49" charset="-128"/>
                <a:ea typeface="BIZ UDゴシック" panose="020B0400000000000000" pitchFamily="49" charset="-128"/>
              </a:rPr>
              <a:t>人材育成に向けた職員研修機会の強化</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町内</a:t>
            </a:r>
            <a:r>
              <a:rPr lang="ja-JP" altLang="ja-JP" sz="1100" dirty="0">
                <a:latin typeface="BIZ UDゴシック" panose="020B0400000000000000" pitchFamily="49" charset="-128"/>
                <a:ea typeface="BIZ UDゴシック" panose="020B0400000000000000" pitchFamily="49" charset="-128"/>
              </a:rPr>
              <a:t>観光事業の中核とされている</a:t>
            </a:r>
            <a:r>
              <a:rPr lang="en-US" altLang="ja-JP" sz="1100" dirty="0">
                <a:latin typeface="BIZ UDゴシック" panose="020B0400000000000000" pitchFamily="49" charset="-128"/>
                <a:ea typeface="BIZ UDゴシック" panose="020B0400000000000000" pitchFamily="49" charset="-128"/>
              </a:rPr>
              <a:t>DMO</a:t>
            </a:r>
            <a:r>
              <a:rPr lang="ja-JP" altLang="ja-JP" sz="1100" dirty="0">
                <a:latin typeface="BIZ UDゴシック" panose="020B0400000000000000" pitchFamily="49" charset="-128"/>
                <a:ea typeface="BIZ UDゴシック" panose="020B0400000000000000" pitchFamily="49" charset="-128"/>
              </a:rPr>
              <a:t>の人材育成のため、職員研修を実施し、組織</a:t>
            </a:r>
            <a:r>
              <a:rPr lang="ja-JP" altLang="ja-JP" sz="1100" dirty="0" smtClean="0">
                <a:latin typeface="BIZ UDゴシック" panose="020B0400000000000000" pitchFamily="49" charset="-128"/>
                <a:ea typeface="BIZ UDゴシック" panose="020B0400000000000000" pitchFamily="49" charset="-128"/>
              </a:rPr>
              <a:t>強化</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に</a:t>
            </a:r>
            <a:r>
              <a:rPr lang="ja-JP" altLang="ja-JP" sz="1100" dirty="0">
                <a:latin typeface="BIZ UDゴシック" panose="020B0400000000000000" pitchFamily="49" charset="-128"/>
                <a:ea typeface="BIZ UDゴシック" panose="020B0400000000000000" pitchFamily="49" charset="-128"/>
              </a:rPr>
              <a:t>向けた取り組みを推進しました。また、江差高校地域学授業へ職員を講師として派遣し</a:t>
            </a:r>
            <a:r>
              <a:rPr lang="ja-JP" altLang="ja-JP"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地域</a:t>
            </a:r>
            <a:r>
              <a:rPr lang="ja-JP" altLang="ja-JP" sz="1100" dirty="0">
                <a:latin typeface="BIZ UDゴシック" panose="020B0400000000000000" pitchFamily="49" charset="-128"/>
                <a:ea typeface="BIZ UDゴシック" panose="020B0400000000000000" pitchFamily="49" charset="-128"/>
              </a:rPr>
              <a:t>貢献とともに地域指導者の育成につながりました。</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職員研修］</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観光人材育成事業（北海道観光機構主催研修）</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テーマ</a:t>
            </a:r>
            <a:r>
              <a:rPr lang="ja-JP" altLang="ja-JP" sz="1100" dirty="0">
                <a:latin typeface="BIZ UDゴシック" panose="020B0400000000000000" pitchFamily="49" charset="-128"/>
                <a:ea typeface="BIZ UDゴシック" panose="020B0400000000000000" pitchFamily="49" charset="-128"/>
              </a:rPr>
              <a:t>：「地域における着地型商品と旅行会社の連携を考える」</a:t>
            </a:r>
          </a:p>
          <a:p>
            <a:r>
              <a:rPr lang="ja-JP" altLang="ja-JP"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日　程：</a:t>
            </a:r>
            <a:r>
              <a:rPr lang="ja-JP" altLang="ja-JP" sz="1100" dirty="0" smtClean="0">
                <a:latin typeface="BIZ UDゴシック" panose="020B0400000000000000" pitchFamily="49" charset="-128"/>
                <a:ea typeface="BIZ UDゴシック" panose="020B0400000000000000" pitchFamily="49" charset="-128"/>
              </a:rPr>
              <a:t>１０月</a:t>
            </a:r>
            <a:r>
              <a:rPr lang="ja-JP" altLang="ja-JP" sz="1100" dirty="0">
                <a:latin typeface="BIZ UDゴシック" panose="020B0400000000000000" pitchFamily="49" charset="-128"/>
                <a:ea typeface="BIZ UDゴシック" panose="020B0400000000000000" pitchFamily="49" charset="-128"/>
              </a:rPr>
              <a:t>３日（金）　開陽丸青少年センター研修室</a:t>
            </a:r>
          </a:p>
          <a:p>
            <a:r>
              <a:rPr lang="ja-JP" altLang="ja-JP" sz="1100" dirty="0">
                <a:latin typeface="BIZ UDゴシック" panose="020B0400000000000000" pitchFamily="49" charset="-128"/>
                <a:ea typeface="BIZ UDゴシック" panose="020B0400000000000000" pitchFamily="49" charset="-128"/>
              </a:rPr>
              <a:t>　　</a:t>
            </a:r>
            <a:r>
              <a:rPr lang="ja-JP" altLang="en-US" sz="1100" dirty="0" smtClean="0">
                <a:latin typeface="BIZ UDゴシック" panose="020B0400000000000000" pitchFamily="49" charset="-128"/>
                <a:ea typeface="BIZ UDゴシック" panose="020B0400000000000000" pitchFamily="49" charset="-128"/>
              </a:rPr>
              <a:t>参加者：</a:t>
            </a:r>
            <a:r>
              <a:rPr lang="ja-JP" altLang="ja-JP" sz="1100" dirty="0" smtClean="0">
                <a:latin typeface="BIZ UDゴシック" panose="020B0400000000000000" pitchFamily="49" charset="-128"/>
                <a:ea typeface="BIZ UDゴシック" panose="020B0400000000000000" pitchFamily="49" charset="-128"/>
              </a:rPr>
              <a:t>１１名</a:t>
            </a:r>
            <a:r>
              <a:rPr lang="ja-JP" altLang="ja-JP" sz="1100" dirty="0">
                <a:latin typeface="BIZ UDゴシック" panose="020B0400000000000000" pitchFamily="49" charset="-128"/>
                <a:ea typeface="BIZ UDゴシック" panose="020B0400000000000000" pitchFamily="49" charset="-128"/>
              </a:rPr>
              <a:t>参加（</a:t>
            </a:r>
            <a:r>
              <a:rPr lang="en-US" altLang="ja-JP" sz="1100" dirty="0">
                <a:latin typeface="BIZ UDゴシック" panose="020B0400000000000000" pitchFamily="49" charset="-128"/>
                <a:ea typeface="BIZ UDゴシック" panose="020B0400000000000000" pitchFamily="49" charset="-128"/>
              </a:rPr>
              <a:t>DMO</a:t>
            </a:r>
            <a:r>
              <a:rPr lang="ja-JP" altLang="ja-JP" sz="1100" dirty="0">
                <a:latin typeface="BIZ UDゴシック" panose="020B0400000000000000" pitchFamily="49" charset="-128"/>
                <a:ea typeface="BIZ UDゴシック" panose="020B0400000000000000" pitchFamily="49" charset="-128"/>
              </a:rPr>
              <a:t>職員他江差町及び檜山振興局観光担当職員）</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DMO</a:t>
            </a:r>
            <a:r>
              <a:rPr lang="ja-JP" altLang="ja-JP" sz="1100" dirty="0">
                <a:latin typeface="BIZ UDゴシック" panose="020B0400000000000000" pitchFamily="49" charset="-128"/>
                <a:ea typeface="BIZ UDゴシック" panose="020B0400000000000000" pitchFamily="49" charset="-128"/>
              </a:rPr>
              <a:t>管理者研修（観光庁主催）</a:t>
            </a:r>
          </a:p>
          <a:p>
            <a:r>
              <a:rPr lang="ja-JP" altLang="ja-JP" sz="1100" dirty="0">
                <a:latin typeface="BIZ UDゴシック" panose="020B0400000000000000" pitchFamily="49" charset="-128"/>
                <a:ea typeface="BIZ UDゴシック" panose="020B0400000000000000" pitchFamily="49" charset="-128"/>
              </a:rPr>
              <a:t>　</a:t>
            </a:r>
            <a:endParaRPr lang="en-US" altLang="ja-JP" sz="1100" dirty="0">
              <a:latin typeface="BIZ UDゴシック" panose="020B0400000000000000" pitchFamily="49" charset="-128"/>
              <a:ea typeface="BIZ UDゴシック" panose="020B0400000000000000" pitchFamily="49" charset="-128"/>
            </a:endParaRPr>
          </a:p>
          <a:p>
            <a:r>
              <a:rPr lang="ja-JP" altLang="en-US" sz="1100" dirty="0" smtClean="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地域学講師派遣］</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派遣職員：宮崎　拓馬（マリンピング・体験観光部門主任）</a:t>
            </a:r>
          </a:p>
          <a:p>
            <a:r>
              <a:rPr lang="ja-JP" altLang="ja-JP" sz="1100" dirty="0">
                <a:latin typeface="BIZ UDゴシック" panose="020B0400000000000000" pitchFamily="49" charset="-128"/>
                <a:ea typeface="BIZ UDゴシック" panose="020B0400000000000000" pitchFamily="49" charset="-128"/>
              </a:rPr>
              <a:t>　・派遣回数</a:t>
            </a:r>
            <a:r>
              <a:rPr lang="ja-JP" altLang="ja-JP" sz="1100" dirty="0" smtClean="0">
                <a:latin typeface="BIZ UDゴシック" panose="020B0400000000000000" pitchFamily="49" charset="-128"/>
                <a:ea typeface="BIZ UDゴシック" panose="020B0400000000000000" pitchFamily="49" charset="-128"/>
              </a:rPr>
              <a:t>：</a:t>
            </a:r>
            <a:r>
              <a:rPr lang="ja-JP" altLang="en-US" sz="1100" dirty="0" smtClean="0">
                <a:latin typeface="BIZ UDゴシック" panose="020B0400000000000000" pitchFamily="49" charset="-128"/>
                <a:ea typeface="BIZ UDゴシック" panose="020B0400000000000000" pitchFamily="49" charset="-128"/>
              </a:rPr>
              <a:t>４</a:t>
            </a:r>
            <a:r>
              <a:rPr lang="ja-JP" altLang="ja-JP" sz="1100" dirty="0" smtClean="0">
                <a:latin typeface="BIZ UDゴシック" panose="020B0400000000000000" pitchFamily="49" charset="-128"/>
                <a:ea typeface="BIZ UDゴシック" panose="020B0400000000000000" pitchFamily="49" charset="-128"/>
              </a:rPr>
              <a:t>回</a:t>
            </a:r>
            <a:endParaRPr lang="ja-JP" altLang="ja-JP" sz="1100" dirty="0">
              <a:latin typeface="BIZ UDゴシック" panose="020B0400000000000000" pitchFamily="49" charset="-128"/>
              <a:ea typeface="BIZ UDゴシック" panose="020B0400000000000000" pitchFamily="49" charset="-128"/>
            </a:endParaRP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a:t>
            </a:r>
            <a:r>
              <a:rPr lang="ja-JP" altLang="ja-JP" sz="1100" dirty="0">
                <a:latin typeface="BIZ UDゴシック" panose="020B0400000000000000" pitchFamily="49" charset="-128"/>
                <a:ea typeface="BIZ UDゴシック" panose="020B0400000000000000" pitchFamily="49" charset="-128"/>
              </a:rPr>
              <a:t>講座テーマ：観光、環境</a:t>
            </a:r>
            <a:r>
              <a:rPr lang="ja-JP" altLang="ja-JP" sz="1100" dirty="0" smtClean="0">
                <a:latin typeface="BIZ UDゴシック" panose="020B0400000000000000" pitchFamily="49" charset="-128"/>
                <a:ea typeface="BIZ UDゴシック" panose="020B0400000000000000" pitchFamily="49" charset="-128"/>
              </a:rPr>
              <a:t>関連</a:t>
            </a:r>
            <a:endParaRPr lang="ja-JP" altLang="ja-JP" sz="1100" dirty="0">
              <a:latin typeface="BIZ UDゴシック" panose="020B0400000000000000" pitchFamily="49" charset="-128"/>
              <a:ea typeface="BIZ UDゴシック" panose="020B0400000000000000" pitchFamily="49" charset="-128"/>
            </a:endParaRPr>
          </a:p>
        </p:txBody>
      </p:sp>
      <p:sp>
        <p:nvSpPr>
          <p:cNvPr id="13" name="テキスト ボックス 12"/>
          <p:cNvSpPr txBox="1"/>
          <p:nvPr/>
        </p:nvSpPr>
        <p:spPr>
          <a:xfrm>
            <a:off x="5960532" y="4375650"/>
            <a:ext cx="5870224" cy="1954381"/>
          </a:xfrm>
          <a:prstGeom prst="rect">
            <a:avLst/>
          </a:prstGeom>
          <a:noFill/>
          <a:ln>
            <a:solidFill>
              <a:schemeClr val="tx1"/>
            </a:solidFill>
          </a:ln>
        </p:spPr>
        <p:txBody>
          <a:bodyPr wrap="square" rtlCol="0">
            <a:spAutoFit/>
          </a:bodyPr>
          <a:lstStyle/>
          <a:p>
            <a:r>
              <a:rPr lang="ja-JP" altLang="ja-JP"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2025</a:t>
            </a:r>
            <a:r>
              <a:rPr lang="ja-JP" altLang="ja-JP" sz="1100" dirty="0">
                <a:latin typeface="BIZ UDゴシック" panose="020B0400000000000000" pitchFamily="49" charset="-128"/>
                <a:ea typeface="BIZ UDゴシック" panose="020B0400000000000000" pitchFamily="49" charset="-128"/>
              </a:rPr>
              <a:t>年度活動総括】</a:t>
            </a:r>
          </a:p>
          <a:p>
            <a:r>
              <a:rPr lang="ja-JP" altLang="ja-JP" sz="1100" dirty="0">
                <a:latin typeface="BIZ UDゴシック" panose="020B0400000000000000" pitchFamily="49" charset="-128"/>
                <a:ea typeface="BIZ UDゴシック" panose="020B0400000000000000" pitchFamily="49" charset="-128"/>
              </a:rPr>
              <a:t>　　</a:t>
            </a:r>
            <a:r>
              <a:rPr lang="en-US" altLang="ja-JP" sz="1100" dirty="0" smtClean="0">
                <a:latin typeface="BIZ UDゴシック" panose="020B0400000000000000" pitchFamily="49" charset="-128"/>
                <a:ea typeface="BIZ UDゴシック" panose="020B0400000000000000" pitchFamily="49" charset="-128"/>
              </a:rPr>
              <a:t>2025</a:t>
            </a:r>
            <a:r>
              <a:rPr lang="ja-JP" altLang="ja-JP" sz="1100" dirty="0">
                <a:latin typeface="BIZ UDゴシック" panose="020B0400000000000000" pitchFamily="49" charset="-128"/>
                <a:ea typeface="BIZ UDゴシック" panose="020B0400000000000000" pitchFamily="49" charset="-128"/>
              </a:rPr>
              <a:t>年度から３か年の中期計画がスタートし、地域のブランド力を生かすための</a:t>
            </a:r>
            <a:r>
              <a:rPr lang="ja-JP" altLang="ja-JP" sz="1100" dirty="0" smtClean="0">
                <a:latin typeface="BIZ UDゴシック" panose="020B0400000000000000" pitchFamily="49" charset="-128"/>
                <a:ea typeface="BIZ UDゴシック" panose="020B0400000000000000" pitchFamily="49" charset="-128"/>
              </a:rPr>
              <a:t>日本</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遺産</a:t>
            </a:r>
            <a:r>
              <a:rPr lang="ja-JP" altLang="ja-JP" sz="1100" dirty="0">
                <a:latin typeface="BIZ UDゴシック" panose="020B0400000000000000" pitchFamily="49" charset="-128"/>
                <a:ea typeface="BIZ UDゴシック" panose="020B0400000000000000" pitchFamily="49" charset="-128"/>
              </a:rPr>
              <a:t>事業の推進と体験観光での誘客の強化を基本方針に掲げ、日本遺産事業について</a:t>
            </a:r>
            <a:r>
              <a:rPr lang="ja-JP" altLang="ja-JP" sz="1100" dirty="0" smtClean="0">
                <a:latin typeface="BIZ UDゴシック" panose="020B0400000000000000" pitchFamily="49" charset="-128"/>
                <a:ea typeface="BIZ UDゴシック" panose="020B0400000000000000" pitchFamily="49" charset="-128"/>
              </a:rPr>
              <a:t>は</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ツアー</a:t>
            </a:r>
            <a:r>
              <a:rPr lang="ja-JP" altLang="ja-JP" sz="1100" dirty="0">
                <a:latin typeface="BIZ UDゴシック" panose="020B0400000000000000" pitchFamily="49" charset="-128"/>
                <a:ea typeface="BIZ UDゴシック" panose="020B0400000000000000" pitchFamily="49" charset="-128"/>
              </a:rPr>
              <a:t>造成や</a:t>
            </a:r>
            <a:r>
              <a:rPr lang="en-US" altLang="ja-JP" sz="1100" dirty="0">
                <a:latin typeface="BIZ UDゴシック" panose="020B0400000000000000" pitchFamily="49" charset="-128"/>
                <a:ea typeface="BIZ UDゴシック" panose="020B0400000000000000" pitchFamily="49" charset="-128"/>
              </a:rPr>
              <a:t>WEB</a:t>
            </a:r>
            <a:r>
              <a:rPr lang="ja-JP" altLang="ja-JP" sz="1100" dirty="0">
                <a:latin typeface="BIZ UDゴシック" panose="020B0400000000000000" pitchFamily="49" charset="-128"/>
                <a:ea typeface="BIZ UDゴシック" panose="020B0400000000000000" pitchFamily="49" charset="-128"/>
              </a:rPr>
              <a:t>情報の充実、体験観光ではかもめ島マリンピングのプランや料金の見</a:t>
            </a:r>
            <a:r>
              <a:rPr lang="ja-JP" altLang="ja-JP" sz="1100" dirty="0" smtClean="0">
                <a:latin typeface="BIZ UDゴシック" panose="020B0400000000000000" pitchFamily="49" charset="-128"/>
                <a:ea typeface="BIZ UDゴシック" panose="020B0400000000000000" pitchFamily="49" charset="-128"/>
              </a:rPr>
              <a:t>直</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し</a:t>
            </a:r>
            <a:r>
              <a:rPr lang="ja-JP" altLang="ja-JP" sz="1100" dirty="0">
                <a:latin typeface="BIZ UDゴシック" panose="020B0400000000000000" pitchFamily="49" charset="-128"/>
                <a:ea typeface="BIZ UDゴシック" panose="020B0400000000000000" pitchFamily="49" charset="-128"/>
              </a:rPr>
              <a:t>による誘客の強化を図ってまいりました。今年度の活動を通じて、町内や近隣町の</a:t>
            </a:r>
            <a:r>
              <a:rPr lang="ja-JP" altLang="ja-JP" sz="1100" dirty="0" smtClean="0">
                <a:latin typeface="BIZ UDゴシック" panose="020B0400000000000000" pitchFamily="49" charset="-128"/>
                <a:ea typeface="BIZ UDゴシック" panose="020B0400000000000000" pitchFamily="49" charset="-128"/>
              </a:rPr>
              <a:t>事</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業者</a:t>
            </a:r>
            <a:r>
              <a:rPr lang="ja-JP" altLang="ja-JP" sz="1100" dirty="0">
                <a:latin typeface="BIZ UDゴシック" panose="020B0400000000000000" pitchFamily="49" charset="-128"/>
                <a:ea typeface="BIZ UDゴシック" panose="020B0400000000000000" pitchFamily="49" charset="-128"/>
              </a:rPr>
              <a:t>との新たな連携や交流が生まれたことは一歩前進した活動ができたと言えますが</a:t>
            </a:r>
            <a:r>
              <a:rPr lang="ja-JP" altLang="ja-JP" sz="1100" dirty="0" smtClean="0">
                <a:latin typeface="BIZ UDゴシック" panose="020B0400000000000000" pitchFamily="49" charset="-128"/>
                <a:ea typeface="BIZ UDゴシック" panose="020B0400000000000000" pitchFamily="49" charset="-128"/>
              </a:rPr>
              <a:t>、</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町内</a:t>
            </a:r>
            <a:r>
              <a:rPr lang="ja-JP" altLang="ja-JP" sz="1100" dirty="0">
                <a:latin typeface="BIZ UDゴシック" panose="020B0400000000000000" pitchFamily="49" charset="-128"/>
                <a:ea typeface="BIZ UDゴシック" panose="020B0400000000000000" pitchFamily="49" charset="-128"/>
              </a:rPr>
              <a:t>全体に経済波及をもたらす</a:t>
            </a:r>
            <a:r>
              <a:rPr lang="en-US" altLang="ja-JP" sz="1100" dirty="0">
                <a:latin typeface="BIZ UDゴシック" panose="020B0400000000000000" pitchFamily="49" charset="-128"/>
                <a:ea typeface="BIZ UDゴシック" panose="020B0400000000000000" pitchFamily="49" charset="-128"/>
              </a:rPr>
              <a:t>DMO</a:t>
            </a:r>
            <a:r>
              <a:rPr lang="ja-JP" altLang="ja-JP" sz="1100" dirty="0">
                <a:latin typeface="BIZ UDゴシック" panose="020B0400000000000000" pitchFamily="49" charset="-128"/>
                <a:ea typeface="BIZ UDゴシック" panose="020B0400000000000000" pitchFamily="49" charset="-128"/>
              </a:rPr>
              <a:t>のマネジメント力の観点からは依然として組織力</a:t>
            </a:r>
            <a:r>
              <a:rPr lang="ja-JP" altLang="ja-JP" sz="1100" dirty="0" smtClean="0">
                <a:latin typeface="BIZ UDゴシック" panose="020B0400000000000000" pitchFamily="49" charset="-128"/>
                <a:ea typeface="BIZ UDゴシック" panose="020B0400000000000000" pitchFamily="49" charset="-128"/>
              </a:rPr>
              <a:t>不足</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が</a:t>
            </a:r>
            <a:r>
              <a:rPr lang="ja-JP" altLang="ja-JP" sz="1100" dirty="0">
                <a:latin typeface="BIZ UDゴシック" panose="020B0400000000000000" pitchFamily="49" charset="-128"/>
                <a:ea typeface="BIZ UDゴシック" panose="020B0400000000000000" pitchFamily="49" charset="-128"/>
              </a:rPr>
              <a:t>課題として残りました。</a:t>
            </a:r>
          </a:p>
          <a:p>
            <a:r>
              <a:rPr lang="ja-JP" altLang="ja-JP"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今年度</a:t>
            </a:r>
            <a:r>
              <a:rPr lang="ja-JP" altLang="ja-JP" sz="1100" dirty="0">
                <a:latin typeface="BIZ UDゴシック" panose="020B0400000000000000" pitchFamily="49" charset="-128"/>
                <a:ea typeface="BIZ UDゴシック" panose="020B0400000000000000" pitchFamily="49" charset="-128"/>
              </a:rPr>
              <a:t>整備した</a:t>
            </a:r>
            <a:r>
              <a:rPr lang="ja-JP" altLang="ja-JP" sz="1100" dirty="0" smtClean="0">
                <a:latin typeface="BIZ UDゴシック" panose="020B0400000000000000" pitchFamily="49" charset="-128"/>
                <a:ea typeface="BIZ UDゴシック" panose="020B0400000000000000" pitchFamily="49" charset="-128"/>
              </a:rPr>
              <a:t>各種</a:t>
            </a:r>
            <a:r>
              <a:rPr lang="ja-JP" altLang="en-US" sz="1100" dirty="0" smtClean="0">
                <a:latin typeface="BIZ UDゴシック" panose="020B0400000000000000" pitchFamily="49" charset="-128"/>
                <a:ea typeface="BIZ UDゴシック" panose="020B0400000000000000" pitchFamily="49" charset="-128"/>
              </a:rPr>
              <a:t>日本遺産ツアー</a:t>
            </a:r>
            <a:r>
              <a:rPr lang="ja-JP" altLang="ja-JP" sz="1100" dirty="0" smtClean="0">
                <a:latin typeface="BIZ UDゴシック" panose="020B0400000000000000" pitchFamily="49" charset="-128"/>
                <a:ea typeface="BIZ UDゴシック" panose="020B0400000000000000" pitchFamily="49" charset="-128"/>
              </a:rPr>
              <a:t>に</a:t>
            </a:r>
            <a:r>
              <a:rPr lang="ja-JP" altLang="ja-JP" sz="1100" dirty="0">
                <a:latin typeface="BIZ UDゴシック" panose="020B0400000000000000" pitchFamily="49" charset="-128"/>
                <a:ea typeface="BIZ UDゴシック" panose="020B0400000000000000" pitchFamily="49" charset="-128"/>
              </a:rPr>
              <a:t>ついては、次年度以降は販売等で実際に</a:t>
            </a:r>
            <a:r>
              <a:rPr lang="ja-JP" altLang="ja-JP" sz="1100" dirty="0" err="1">
                <a:latin typeface="BIZ UDゴシック" panose="020B0400000000000000" pitchFamily="49" charset="-128"/>
                <a:ea typeface="BIZ UDゴシック" panose="020B0400000000000000" pitchFamily="49" charset="-128"/>
              </a:rPr>
              <a:t>運用</a:t>
            </a:r>
            <a:r>
              <a:rPr lang="ja-JP" altLang="ja-JP" sz="1100" dirty="0" err="1" smtClean="0">
                <a:latin typeface="BIZ UDゴシック" panose="020B0400000000000000" pitchFamily="49" charset="-128"/>
                <a:ea typeface="BIZ UDゴシック" panose="020B0400000000000000" pitchFamily="49" charset="-128"/>
              </a:rPr>
              <a:t>す</a:t>
            </a:r>
            <a:r>
              <a:rPr lang="ja-JP" altLang="en-US" sz="1100" dirty="0" smtClean="0">
                <a:latin typeface="BIZ UDゴシック" panose="020B0400000000000000" pitchFamily="49" charset="-128"/>
                <a:ea typeface="BIZ UDゴシック" panose="020B0400000000000000" pitchFamily="49" charset="-128"/>
              </a:rPr>
              <a:t>　</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err="1" smtClean="0">
                <a:latin typeface="BIZ UDゴシック" panose="020B0400000000000000" pitchFamily="49" charset="-128"/>
                <a:ea typeface="BIZ UDゴシック" panose="020B0400000000000000" pitchFamily="49" charset="-128"/>
              </a:rPr>
              <a:t>る</a:t>
            </a:r>
            <a:r>
              <a:rPr lang="ja-JP" altLang="ja-JP" sz="1100" dirty="0">
                <a:latin typeface="BIZ UDゴシック" panose="020B0400000000000000" pitchFamily="49" charset="-128"/>
                <a:ea typeface="BIZ UDゴシック" panose="020B0400000000000000" pitchFamily="49" charset="-128"/>
              </a:rPr>
              <a:t>ことと</a:t>
            </a:r>
            <a:r>
              <a:rPr lang="ja-JP" altLang="ja-JP" sz="1100" dirty="0" smtClean="0">
                <a:latin typeface="BIZ UDゴシック" panose="020B0400000000000000" pitchFamily="49" charset="-128"/>
                <a:ea typeface="BIZ UDゴシック" panose="020B0400000000000000" pitchFamily="49" charset="-128"/>
              </a:rPr>
              <a:t>なる</a:t>
            </a:r>
            <a:r>
              <a:rPr lang="ja-JP" altLang="ja-JP" sz="1100" dirty="0">
                <a:latin typeface="BIZ UDゴシック" panose="020B0400000000000000" pitchFamily="49" charset="-128"/>
                <a:ea typeface="BIZ UDゴシック" panose="020B0400000000000000" pitchFamily="49" charset="-128"/>
              </a:rPr>
              <a:t>ため、さらに町内関係者等とのつながりを強化しながら、観光を通じた</a:t>
            </a:r>
            <a:r>
              <a:rPr lang="ja-JP" altLang="ja-JP" sz="1100" dirty="0" smtClean="0">
                <a:latin typeface="BIZ UDゴシック" panose="020B0400000000000000" pitchFamily="49" charset="-128"/>
                <a:ea typeface="BIZ UDゴシック" panose="020B0400000000000000" pitchFamily="49" charset="-128"/>
              </a:rPr>
              <a:t>経</a:t>
            </a:r>
            <a:endParaRPr lang="en-US" altLang="ja-JP" sz="1100" dirty="0" smtClean="0">
              <a:latin typeface="BIZ UDゴシック" panose="020B0400000000000000" pitchFamily="49" charset="-128"/>
              <a:ea typeface="BIZ UDゴシック" panose="020B0400000000000000" pitchFamily="49" charset="-128"/>
            </a:endParaRPr>
          </a:p>
          <a:p>
            <a:r>
              <a:rPr lang="ja-JP" altLang="en-US" sz="1100" dirty="0">
                <a:latin typeface="BIZ UDゴシック" panose="020B0400000000000000" pitchFamily="49" charset="-128"/>
                <a:ea typeface="BIZ UDゴシック" panose="020B0400000000000000" pitchFamily="49" charset="-128"/>
              </a:rPr>
              <a:t>　</a:t>
            </a:r>
            <a:r>
              <a:rPr lang="ja-JP" altLang="ja-JP" sz="1100" dirty="0" smtClean="0">
                <a:latin typeface="BIZ UDゴシック" panose="020B0400000000000000" pitchFamily="49" charset="-128"/>
                <a:ea typeface="BIZ UDゴシック" panose="020B0400000000000000" pitchFamily="49" charset="-128"/>
              </a:rPr>
              <a:t>済</a:t>
            </a:r>
            <a:r>
              <a:rPr lang="ja-JP" altLang="ja-JP" sz="1100" dirty="0">
                <a:latin typeface="BIZ UDゴシック" panose="020B0400000000000000" pitchFamily="49" charset="-128"/>
                <a:ea typeface="BIZ UDゴシック" panose="020B0400000000000000" pitchFamily="49" charset="-128"/>
              </a:rPr>
              <a:t>波及</a:t>
            </a:r>
            <a:r>
              <a:rPr lang="ja-JP" altLang="ja-JP" sz="1100" dirty="0" smtClean="0">
                <a:latin typeface="BIZ UDゴシック" panose="020B0400000000000000" pitchFamily="49" charset="-128"/>
                <a:ea typeface="BIZ UDゴシック" panose="020B0400000000000000" pitchFamily="49" charset="-128"/>
              </a:rPr>
              <a:t>活動</a:t>
            </a:r>
            <a:r>
              <a:rPr lang="ja-JP" altLang="en-US" sz="1100" dirty="0">
                <a:latin typeface="BIZ UDゴシック" panose="020B0400000000000000" pitchFamily="49" charset="-128"/>
                <a:ea typeface="BIZ UDゴシック" panose="020B0400000000000000" pitchFamily="49" charset="-128"/>
              </a:rPr>
              <a:t>、</a:t>
            </a:r>
            <a:r>
              <a:rPr lang="ja-JP" altLang="ja-JP" sz="1100" dirty="0" smtClean="0">
                <a:latin typeface="BIZ UDゴシック" panose="020B0400000000000000" pitchFamily="49" charset="-128"/>
                <a:ea typeface="BIZ UDゴシック" panose="020B0400000000000000" pitchFamily="49" charset="-128"/>
              </a:rPr>
              <a:t>に</a:t>
            </a:r>
            <a:r>
              <a:rPr lang="ja-JP" altLang="ja-JP" sz="1100" dirty="0">
                <a:latin typeface="BIZ UDゴシック" panose="020B0400000000000000" pitchFamily="49" charset="-128"/>
                <a:ea typeface="BIZ UDゴシック" panose="020B0400000000000000" pitchFamily="49" charset="-128"/>
              </a:rPr>
              <a:t>つなげていけるよう推進してまいります</a:t>
            </a:r>
            <a:r>
              <a:rPr lang="ja-JP" altLang="ja-JP" sz="1100" dirty="0" smtClean="0">
                <a:latin typeface="BIZ UDゴシック" panose="020B0400000000000000" pitchFamily="49" charset="-128"/>
                <a:ea typeface="BIZ UDゴシック" panose="020B0400000000000000" pitchFamily="49" charset="-128"/>
              </a:rPr>
              <a:t>。</a:t>
            </a:r>
            <a:endParaRPr lang="ja-JP" altLang="ja-JP" sz="1100" dirty="0">
              <a:latin typeface="BIZ UDゴシック" panose="020B0400000000000000" pitchFamily="49" charset="-128"/>
              <a:ea typeface="BIZ UDゴシック" panose="020B0400000000000000" pitchFamily="49" charset="-128"/>
            </a:endParaRPr>
          </a:p>
        </p:txBody>
      </p:sp>
      <p:sp>
        <p:nvSpPr>
          <p:cNvPr id="14" name="テキスト ボックス 13"/>
          <p:cNvSpPr txBox="1"/>
          <p:nvPr/>
        </p:nvSpPr>
        <p:spPr>
          <a:xfrm>
            <a:off x="11645455" y="6429188"/>
            <a:ext cx="546545" cy="369332"/>
          </a:xfrm>
          <a:prstGeom prst="rect">
            <a:avLst/>
          </a:prstGeom>
          <a:noFill/>
        </p:spPr>
        <p:txBody>
          <a:bodyPr wrap="square" rtlCol="0">
            <a:spAutoFit/>
          </a:bodyPr>
          <a:lstStyle/>
          <a:p>
            <a:r>
              <a:rPr lang="ja-JP" altLang="en-US" dirty="0"/>
              <a:t>７</a:t>
            </a:r>
            <a:endParaRPr kumimoji="1" lang="ja-JP" altLang="en-US" dirty="0"/>
          </a:p>
        </p:txBody>
      </p:sp>
    </p:spTree>
    <p:extLst>
      <p:ext uri="{BB962C8B-B14F-4D97-AF65-F5344CB8AC3E}">
        <p14:creationId xmlns:p14="http://schemas.microsoft.com/office/powerpoint/2010/main" val="3732594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868170582"/>
              </p:ext>
            </p:extLst>
          </p:nvPr>
        </p:nvGraphicFramePr>
        <p:xfrm>
          <a:off x="379965" y="702223"/>
          <a:ext cx="5184812" cy="5985959"/>
        </p:xfrm>
        <a:graphic>
          <a:graphicData uri="http://schemas.openxmlformats.org/drawingml/2006/table">
            <a:tbl>
              <a:tblPr>
                <a:tableStyleId>{5940675A-B579-460E-94D1-54222C63F5DA}</a:tableStyleId>
              </a:tblPr>
              <a:tblGrid>
                <a:gridCol w="1420400"/>
                <a:gridCol w="655164"/>
                <a:gridCol w="777312"/>
                <a:gridCol w="777312"/>
                <a:gridCol w="755103"/>
                <a:gridCol w="799521"/>
              </a:tblGrid>
              <a:tr h="530383">
                <a:tc>
                  <a:txBody>
                    <a:bodyPr/>
                    <a:lstStyle/>
                    <a:p>
                      <a:pPr algn="ctr">
                        <a:spcAft>
                          <a:spcPts val="0"/>
                        </a:spcAft>
                      </a:pPr>
                      <a:r>
                        <a:rPr lang="ja-JP" sz="1100" kern="100" dirty="0">
                          <a:effectLst/>
                        </a:rPr>
                        <a:t>指標項目</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a:effectLst/>
                        </a:rPr>
                        <a:t> </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参考</a:t>
                      </a:r>
                      <a:endPar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2024</a:t>
                      </a:r>
                    </a:p>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(R6)</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tc>
                <a:tc>
                  <a:txBody>
                    <a:bodyPr/>
                    <a:lstStyle/>
                    <a:p>
                      <a:pPr algn="ctr">
                        <a:spcAft>
                          <a:spcPts val="0"/>
                        </a:spcAft>
                      </a:pPr>
                      <a:r>
                        <a:rPr lang="en-US" sz="1100" kern="100" dirty="0">
                          <a:effectLst/>
                        </a:rPr>
                        <a:t>2025</a:t>
                      </a:r>
                      <a:endParaRPr lang="ja-JP" sz="1100" kern="100" dirty="0">
                        <a:effectLst/>
                      </a:endParaRPr>
                    </a:p>
                    <a:p>
                      <a:pPr algn="ctr">
                        <a:spcAft>
                          <a:spcPts val="0"/>
                        </a:spcAft>
                      </a:pPr>
                      <a:r>
                        <a:rPr lang="ja-JP" sz="1100" kern="100" dirty="0">
                          <a:effectLst/>
                        </a:rPr>
                        <a:t>（Ｒ７）</a:t>
                      </a:r>
                    </a:p>
                    <a:p>
                      <a:pPr algn="ctr">
                        <a:spcAft>
                          <a:spcPts val="0"/>
                        </a:spcAft>
                      </a:pPr>
                      <a:r>
                        <a:rPr lang="ja-JP" sz="1100" kern="100" dirty="0">
                          <a:effectLst/>
                        </a:rPr>
                        <a:t>年度</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tc>
                <a:tc>
                  <a:txBody>
                    <a:bodyPr/>
                    <a:lstStyle/>
                    <a:p>
                      <a:pPr algn="ctr">
                        <a:spcAft>
                          <a:spcPts val="0"/>
                        </a:spcAft>
                      </a:pPr>
                      <a:r>
                        <a:rPr lang="en-US" sz="1100" kern="100" dirty="0">
                          <a:effectLst/>
                        </a:rPr>
                        <a:t>2026</a:t>
                      </a:r>
                      <a:endParaRPr lang="ja-JP" sz="1100" kern="100" dirty="0">
                        <a:effectLst/>
                      </a:endParaRPr>
                    </a:p>
                    <a:p>
                      <a:pPr algn="ctr">
                        <a:spcAft>
                          <a:spcPts val="0"/>
                        </a:spcAft>
                      </a:pPr>
                      <a:r>
                        <a:rPr lang="ja-JP" sz="1100" kern="100" dirty="0">
                          <a:effectLst/>
                        </a:rPr>
                        <a:t>（Ｒ８）</a:t>
                      </a:r>
                    </a:p>
                    <a:p>
                      <a:pPr algn="ctr">
                        <a:spcAft>
                          <a:spcPts val="0"/>
                        </a:spcAft>
                      </a:pPr>
                      <a:r>
                        <a:rPr lang="ja-JP" sz="1100" kern="100" dirty="0">
                          <a:effectLst/>
                        </a:rPr>
                        <a:t>年度</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tc>
                <a:tc>
                  <a:txBody>
                    <a:bodyPr/>
                    <a:lstStyle/>
                    <a:p>
                      <a:pPr algn="ctr">
                        <a:spcAft>
                          <a:spcPts val="0"/>
                        </a:spcAft>
                      </a:pPr>
                      <a:r>
                        <a:rPr lang="en-US" sz="1100" kern="100" dirty="0">
                          <a:effectLst/>
                        </a:rPr>
                        <a:t>2027</a:t>
                      </a:r>
                      <a:endParaRPr lang="ja-JP" sz="1100" kern="100" dirty="0">
                        <a:effectLst/>
                      </a:endParaRPr>
                    </a:p>
                    <a:p>
                      <a:pPr algn="ctr">
                        <a:spcAft>
                          <a:spcPts val="0"/>
                        </a:spcAft>
                      </a:pPr>
                      <a:r>
                        <a:rPr lang="ja-JP" sz="1100" kern="100" dirty="0">
                          <a:effectLst/>
                        </a:rPr>
                        <a:t>（Ｒ９）</a:t>
                      </a:r>
                    </a:p>
                    <a:p>
                      <a:pPr algn="ctr">
                        <a:spcAft>
                          <a:spcPts val="0"/>
                        </a:spcAft>
                      </a:pPr>
                      <a:r>
                        <a:rPr lang="ja-JP" sz="1100" kern="100" dirty="0">
                          <a:effectLst/>
                        </a:rPr>
                        <a:t>年度</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tc>
              </a:tr>
              <a:tr h="389684">
                <a:tc rowSpan="2">
                  <a:txBody>
                    <a:bodyPr/>
                    <a:lstStyle/>
                    <a:p>
                      <a:pPr algn="just">
                        <a:spcAft>
                          <a:spcPts val="0"/>
                        </a:spcAft>
                      </a:pPr>
                      <a:r>
                        <a:rPr lang="ja-JP" sz="1100" kern="100" dirty="0">
                          <a:effectLst/>
                        </a:rPr>
                        <a:t>●観光入込客数（人</a:t>
                      </a:r>
                      <a:r>
                        <a:rPr lang="ja-JP" sz="1100" kern="100" dirty="0" smtClean="0">
                          <a:effectLst/>
                        </a:rPr>
                        <a:t>）</a:t>
                      </a:r>
                      <a:endParaRPr lang="en-US" altLang="ja-JP" sz="1100" kern="100" dirty="0" smtClean="0">
                        <a:effectLst/>
                      </a:endParaRP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324,000</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325,000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364,000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a:effectLst/>
                        </a:rPr>
                        <a:t>実績</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271,006</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smtClean="0">
                          <a:effectLst/>
                          <a:latin typeface="Calibri" panose="020F0502020204030204" pitchFamily="34" charset="0"/>
                          <a:ea typeface="Calibri" panose="020F0502020204030204" pitchFamily="34" charset="0"/>
                          <a:cs typeface="Calibri" panose="020F0502020204030204" pitchFamily="34" charset="0"/>
                        </a:rPr>
                        <a:t>284,231</a:t>
                      </a:r>
                    </a:p>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(104.9)</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rowSpan="2">
                  <a:txBody>
                    <a:bodyPr/>
                    <a:lstStyle/>
                    <a:p>
                      <a:pPr algn="just">
                        <a:spcAft>
                          <a:spcPts val="0"/>
                        </a:spcAft>
                      </a:pPr>
                      <a:r>
                        <a:rPr lang="ja-JP" sz="1100" kern="100" dirty="0">
                          <a:effectLst/>
                        </a:rPr>
                        <a:t>●宿泊客延べ数（人</a:t>
                      </a:r>
                      <a:r>
                        <a:rPr lang="ja-JP" sz="1100" kern="100" dirty="0" smtClean="0">
                          <a:effectLst/>
                        </a:rPr>
                        <a:t>）</a:t>
                      </a:r>
                      <a:endParaRPr lang="ja-JP" altLang="ja-JP" sz="1100" kern="100" dirty="0" smtClean="0">
                        <a:effectLst/>
                      </a:endParaRPr>
                    </a:p>
                    <a:p>
                      <a:pPr algn="just">
                        <a:spcAft>
                          <a:spcPts val="0"/>
                        </a:spcAft>
                      </a:pPr>
                      <a:endParaRPr lang="ja-JP" sz="1100" kern="100" dirty="0">
                        <a:effectLst/>
                      </a:endParaRP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20,000</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20,500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21,000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a:effectLst/>
                        </a:rPr>
                        <a:t>実績</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20,942</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smtClean="0">
                          <a:effectLst/>
                          <a:latin typeface="Calibri" panose="020F0502020204030204" pitchFamily="34" charset="0"/>
                          <a:ea typeface="Calibri" panose="020F0502020204030204" pitchFamily="34" charset="0"/>
                          <a:cs typeface="Calibri" panose="020F0502020204030204" pitchFamily="34" charset="0"/>
                        </a:rPr>
                        <a:t>24,452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(116.8)</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rowSpan="2">
                  <a:txBody>
                    <a:bodyPr/>
                    <a:lstStyle/>
                    <a:p>
                      <a:pPr algn="just">
                        <a:spcAft>
                          <a:spcPts val="0"/>
                        </a:spcAft>
                      </a:pPr>
                      <a:r>
                        <a:rPr lang="ja-JP" sz="1100" kern="100" dirty="0">
                          <a:effectLst/>
                        </a:rPr>
                        <a:t>●旅行消費</a:t>
                      </a:r>
                      <a:r>
                        <a:rPr lang="ja-JP" sz="1100" kern="100" dirty="0" smtClean="0">
                          <a:effectLst/>
                        </a:rPr>
                        <a:t>額</a:t>
                      </a:r>
                      <a:endParaRPr lang="en-US" altLang="ja-JP" sz="1100" kern="100" dirty="0" smtClean="0">
                        <a:effectLst/>
                      </a:endParaRPr>
                    </a:p>
                    <a:p>
                      <a:pPr algn="just">
                        <a:spcAft>
                          <a:spcPts val="0"/>
                        </a:spcAft>
                      </a:pPr>
                      <a:r>
                        <a:rPr lang="ja-JP" sz="1100" kern="100" dirty="0" smtClean="0">
                          <a:effectLst/>
                        </a:rPr>
                        <a:t>（</a:t>
                      </a:r>
                      <a:r>
                        <a:rPr lang="ja-JP" sz="1100" kern="100" dirty="0">
                          <a:effectLst/>
                        </a:rPr>
                        <a:t>円／人</a:t>
                      </a:r>
                      <a:r>
                        <a:rPr lang="ja-JP" sz="1100" kern="100" dirty="0" smtClean="0">
                          <a:effectLst/>
                        </a:rPr>
                        <a:t>）</a:t>
                      </a:r>
                      <a:endParaRPr lang="ja-JP" sz="1100" kern="100" dirty="0">
                        <a:effectLst/>
                      </a:endParaRP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5,791</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6,343</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6,895</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a:effectLst/>
                        </a:rPr>
                        <a:t>実績</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4,992</a:t>
                      </a:r>
                    </a:p>
                  </a:txBody>
                  <a:tcPr marL="53013" marR="53013" marT="0" marB="0" anchor="ctr"/>
                </a:tc>
                <a:tc>
                  <a:txBody>
                    <a:bodyPr/>
                    <a:lstStyle/>
                    <a:p>
                      <a:pPr algn="ctr">
                        <a:spcAft>
                          <a:spcPts val="0"/>
                        </a:spcAft>
                      </a:pPr>
                      <a:r>
                        <a:rPr lang="en-US" sz="1100" kern="100" dirty="0" smtClean="0">
                          <a:effectLst/>
                          <a:latin typeface="Calibri" panose="020F0502020204030204" pitchFamily="34" charset="0"/>
                          <a:ea typeface="Calibri" panose="020F0502020204030204" pitchFamily="34" charset="0"/>
                          <a:cs typeface="Calibri" panose="020F0502020204030204" pitchFamily="34" charset="0"/>
                        </a:rPr>
                        <a:t>6,240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(125.0)</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rowSpan="2">
                  <a:txBody>
                    <a:bodyPr/>
                    <a:lstStyle/>
                    <a:p>
                      <a:pPr algn="just">
                        <a:spcAft>
                          <a:spcPts val="0"/>
                        </a:spcAft>
                      </a:pPr>
                      <a:r>
                        <a:rPr lang="zh-CN" sz="1100" kern="100" dirty="0">
                          <a:effectLst/>
                        </a:rPr>
                        <a:t>●来訪者</a:t>
                      </a:r>
                      <a:r>
                        <a:rPr lang="zh-CN" sz="1100" kern="100" dirty="0" smtClean="0">
                          <a:effectLst/>
                        </a:rPr>
                        <a:t>満足度</a:t>
                      </a:r>
                      <a:endParaRPr lang="en-US" altLang="zh-CN" sz="1100" kern="100" dirty="0" smtClean="0">
                        <a:effectLst/>
                      </a:endParaRPr>
                    </a:p>
                    <a:p>
                      <a:pPr algn="just">
                        <a:spcAft>
                          <a:spcPts val="0"/>
                        </a:spcAft>
                      </a:pPr>
                      <a:r>
                        <a:rPr lang="zh-CN" sz="1100" kern="100" dirty="0" smtClean="0">
                          <a:effectLst/>
                        </a:rPr>
                        <a:t>（</a:t>
                      </a:r>
                      <a:r>
                        <a:rPr lang="zh-CN" sz="1100" kern="100" dirty="0">
                          <a:effectLst/>
                        </a:rPr>
                        <a:t>％</a:t>
                      </a:r>
                      <a:r>
                        <a:rPr lang="zh-CN" sz="1100" kern="100" dirty="0" smtClean="0">
                          <a:effectLst/>
                        </a:rPr>
                        <a:t>）</a:t>
                      </a:r>
                      <a:endParaRPr lang="ja-JP" sz="1100" kern="100" dirty="0">
                        <a:effectLst/>
                      </a:endParaRP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85.1</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86.0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87.0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a:effectLst/>
                        </a:rPr>
                        <a:t>実績</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84.0</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smtClean="0">
                          <a:effectLst/>
                          <a:latin typeface="Calibri" panose="020F0502020204030204" pitchFamily="34" charset="0"/>
                          <a:ea typeface="Calibri" panose="020F0502020204030204" pitchFamily="34" charset="0"/>
                          <a:cs typeface="Calibri" panose="020F0502020204030204" pitchFamily="34" charset="0"/>
                        </a:rPr>
                        <a:t>95.3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(113.5)</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rowSpan="2">
                  <a:txBody>
                    <a:bodyPr/>
                    <a:lstStyle/>
                    <a:p>
                      <a:pPr algn="just">
                        <a:spcAft>
                          <a:spcPts val="0"/>
                        </a:spcAft>
                      </a:pPr>
                      <a:r>
                        <a:rPr lang="ja-JP" sz="1100" kern="100" dirty="0">
                          <a:effectLst/>
                        </a:rPr>
                        <a:t>●リピーター率（％</a:t>
                      </a:r>
                      <a:r>
                        <a:rPr lang="ja-JP" sz="1100" kern="100" dirty="0" smtClean="0">
                          <a:effectLst/>
                        </a:rPr>
                        <a:t>）</a:t>
                      </a:r>
                      <a:endParaRPr lang="ja-JP" sz="1100" kern="100" dirty="0">
                        <a:effectLst/>
                      </a:endParaRP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48.5</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51.5</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54.6</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a:effectLst/>
                        </a:rPr>
                        <a:t>実績</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35.6</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smtClean="0">
                          <a:effectLst/>
                          <a:latin typeface="Calibri" panose="020F0502020204030204" pitchFamily="34" charset="0"/>
                          <a:ea typeface="Calibri" panose="020F0502020204030204" pitchFamily="34" charset="0"/>
                          <a:cs typeface="Calibri" panose="020F0502020204030204" pitchFamily="34" charset="0"/>
                        </a:rPr>
                        <a:t>37.9</a:t>
                      </a:r>
                    </a:p>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(106.5)</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rowSpan="2">
                  <a:txBody>
                    <a:bodyPr/>
                    <a:lstStyle/>
                    <a:p>
                      <a:pPr marL="133350" indent="-133350" algn="just">
                        <a:spcAft>
                          <a:spcPts val="0"/>
                        </a:spcAft>
                      </a:pPr>
                      <a:r>
                        <a:rPr lang="ja-JP" sz="1100" kern="100" dirty="0">
                          <a:effectLst/>
                        </a:rPr>
                        <a:t>●</a:t>
                      </a:r>
                      <a:r>
                        <a:rPr lang="en-US" sz="1100" kern="100" dirty="0">
                          <a:effectLst/>
                        </a:rPr>
                        <a:t>WEB</a:t>
                      </a:r>
                      <a:r>
                        <a:rPr lang="ja-JP" sz="1100" kern="100" dirty="0">
                          <a:effectLst/>
                        </a:rPr>
                        <a:t>サイトアクセス</a:t>
                      </a:r>
                      <a:r>
                        <a:rPr lang="ja-JP" sz="1100" kern="100" dirty="0" smtClean="0">
                          <a:effectLst/>
                        </a:rPr>
                        <a:t>状況</a:t>
                      </a:r>
                      <a:r>
                        <a:rPr lang="en-US" altLang="ja-JP" sz="1100" kern="100" dirty="0" smtClean="0">
                          <a:effectLst/>
                        </a:rPr>
                        <a:t>(</a:t>
                      </a:r>
                      <a:r>
                        <a:rPr lang="ja-JP" altLang="ja-JP" sz="1100" kern="100" dirty="0" smtClean="0">
                          <a:effectLst/>
                        </a:rPr>
                        <a:t>回</a:t>
                      </a:r>
                      <a:r>
                        <a:rPr lang="en-US" altLang="ja-JP" sz="1100" kern="100" dirty="0" smtClean="0">
                          <a:effectLst/>
                        </a:rPr>
                        <a:t>)</a:t>
                      </a: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latin typeface="Calibri" panose="020F0502020204030204" pitchFamily="34" charset="0"/>
                          <a:ea typeface="Calibri" panose="020F0502020204030204" pitchFamily="34" charset="0"/>
                          <a:cs typeface="Calibri" panose="020F0502020204030204" pitchFamily="34" charset="0"/>
                        </a:rPr>
                        <a:t>582,600</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594,300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606,200</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dirty="0">
                          <a:effectLst/>
                        </a:rPr>
                        <a:t>実績</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649,593</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smtClean="0">
                          <a:effectLst/>
                          <a:latin typeface="Calibri" panose="020F0502020204030204" pitchFamily="34" charset="0"/>
                          <a:ea typeface="Calibri" panose="020F0502020204030204" pitchFamily="34" charset="0"/>
                          <a:cs typeface="Calibri" panose="020F0502020204030204" pitchFamily="34" charset="0"/>
                        </a:rPr>
                        <a:t>565,534</a:t>
                      </a:r>
                    </a:p>
                    <a:p>
                      <a:pPr algn="ctr">
                        <a:spcAft>
                          <a:spcPts val="0"/>
                        </a:spcAft>
                      </a:pPr>
                      <a:r>
                        <a:rPr lang="en-US" altLang="ja-JP" sz="1100" kern="100" dirty="0" smtClean="0">
                          <a:effectLst/>
                          <a:latin typeface="Calibri" panose="020F0502020204030204" pitchFamily="34" charset="0"/>
                          <a:ea typeface="Calibri" panose="020F0502020204030204" pitchFamily="34" charset="0"/>
                          <a:cs typeface="Calibri" panose="020F0502020204030204" pitchFamily="34" charset="0"/>
                        </a:rPr>
                        <a:t>(87.1)</a:t>
                      </a:r>
                      <a:endParaRPr lang="ja-JP" sz="1100" kern="100" dirty="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rowSpan="2">
                  <a:txBody>
                    <a:bodyPr/>
                    <a:lstStyle/>
                    <a:p>
                      <a:pPr algn="just">
                        <a:spcAft>
                          <a:spcPts val="0"/>
                        </a:spcAft>
                      </a:pPr>
                      <a:r>
                        <a:rPr lang="ja-JP" sz="1100" kern="100" dirty="0">
                          <a:effectLst/>
                        </a:rPr>
                        <a:t>●着地型体験プログラムの実行性評価</a:t>
                      </a:r>
                      <a:r>
                        <a:rPr lang="en-US" sz="1100" kern="100" dirty="0">
                          <a:effectLst/>
                        </a:rPr>
                        <a:t>B</a:t>
                      </a:r>
                      <a:r>
                        <a:rPr lang="ja-JP" sz="1100" kern="100" dirty="0">
                          <a:effectLst/>
                        </a:rPr>
                        <a:t>以上（件）</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ja-JP" sz="1100" kern="100">
                          <a:effectLst/>
                        </a:rPr>
                        <a:t>目標</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altLang="ja-JP" sz="1100" kern="100" dirty="0" smtClean="0">
                          <a:effectLst/>
                          <a:latin typeface="+mn-lt"/>
                          <a:ea typeface="+mn-ea"/>
                          <a:cs typeface="+mn-cs"/>
                        </a:rPr>
                        <a:t>3</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altLang="ja-JP" sz="1100" kern="100" dirty="0" smtClean="0">
                          <a:effectLst/>
                          <a:latin typeface="+mn-lt"/>
                          <a:ea typeface="+mn-ea"/>
                          <a:cs typeface="+mn-cs"/>
                        </a:rPr>
                        <a:t>4</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5</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r h="389684">
                <a:tc vMerge="1">
                  <a:txBody>
                    <a:bodyPr/>
                    <a:lstStyle/>
                    <a:p>
                      <a:endParaRPr kumimoji="1" lang="ja-JP" altLang="en-US"/>
                    </a:p>
                  </a:txBody>
                  <a:tcPr/>
                </a:tc>
                <a:tc>
                  <a:txBody>
                    <a:bodyPr/>
                    <a:lstStyle/>
                    <a:p>
                      <a:pPr algn="ctr">
                        <a:spcAft>
                          <a:spcPts val="0"/>
                        </a:spcAft>
                      </a:pPr>
                      <a:r>
                        <a:rPr lang="ja-JP" sz="1100" kern="100">
                          <a:effectLst/>
                        </a:rPr>
                        <a:t>実績</a:t>
                      </a:r>
                      <a:endParaRPr lang="ja-JP" sz="11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alibri" panose="020F0502020204030204" pitchFamily="34" charset="0"/>
                          <a:ea typeface="ＭＳ 明朝" panose="02020609040205080304" pitchFamily="17" charset="-128"/>
                          <a:cs typeface="Calibri" panose="020F0502020204030204" pitchFamily="34" charset="0"/>
                        </a:rPr>
                        <a:t>－</a:t>
                      </a:r>
                      <a:endParaRPr lang="ja-JP" altLang="ja-JP" sz="1100" kern="100" dirty="0" smtClean="0">
                        <a:effectLst/>
                        <a:latin typeface="Calibri" panose="020F0502020204030204" pitchFamily="34" charset="0"/>
                        <a:ea typeface="ＭＳ 明朝" panose="02020609040205080304" pitchFamily="17" charset="-128"/>
                        <a:cs typeface="Calibri" panose="020F0502020204030204" pitchFamily="34" charset="0"/>
                      </a:endParaRPr>
                    </a:p>
                  </a:txBody>
                  <a:tcPr marL="53013" marR="53013" marT="0" marB="0" anchor="ctr"/>
                </a:tc>
                <a:tc>
                  <a:txBody>
                    <a:bodyPr/>
                    <a:lstStyle/>
                    <a:p>
                      <a:pPr algn="ctr">
                        <a:spcAft>
                          <a:spcPts val="0"/>
                        </a:spcAft>
                      </a:pPr>
                      <a:r>
                        <a:rPr lang="en-US" sz="1100" kern="100" dirty="0">
                          <a:effectLst/>
                        </a:rPr>
                        <a:t>2</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c>
                  <a:txBody>
                    <a:bodyPr/>
                    <a:lstStyle/>
                    <a:p>
                      <a:pPr algn="ctr">
                        <a:spcAft>
                          <a:spcPts val="0"/>
                        </a:spcAft>
                      </a:pPr>
                      <a:r>
                        <a:rPr lang="en-US" sz="1100" kern="100" dirty="0">
                          <a:effectLst/>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3013" marR="53013" marT="0" marB="0" anchor="ctr"/>
                </a:tc>
              </a:tr>
            </a:tbl>
          </a:graphicData>
        </a:graphic>
      </p:graphicFrame>
      <p:sp>
        <p:nvSpPr>
          <p:cNvPr id="5" name="テキスト ボックス 4"/>
          <p:cNvSpPr txBox="1"/>
          <p:nvPr/>
        </p:nvSpPr>
        <p:spPr>
          <a:xfrm>
            <a:off x="11645455" y="6429188"/>
            <a:ext cx="546545" cy="369332"/>
          </a:xfrm>
          <a:prstGeom prst="rect">
            <a:avLst/>
          </a:prstGeom>
          <a:noFill/>
        </p:spPr>
        <p:txBody>
          <a:bodyPr wrap="square" rtlCol="0">
            <a:spAutoFit/>
          </a:bodyPr>
          <a:lstStyle/>
          <a:p>
            <a:r>
              <a:rPr lang="ja-JP" altLang="en-US" dirty="0"/>
              <a:t>８</a:t>
            </a:r>
            <a:endParaRPr kumimoji="1" lang="ja-JP" altLang="en-US" dirty="0"/>
          </a:p>
        </p:txBody>
      </p:sp>
      <p:sp>
        <p:nvSpPr>
          <p:cNvPr id="6" name="テキスト ボックス 5"/>
          <p:cNvSpPr txBox="1"/>
          <p:nvPr/>
        </p:nvSpPr>
        <p:spPr>
          <a:xfrm>
            <a:off x="379965" y="91440"/>
            <a:ext cx="5459132" cy="830997"/>
          </a:xfrm>
          <a:prstGeom prst="rect">
            <a:avLst/>
          </a:prstGeom>
          <a:noFill/>
        </p:spPr>
        <p:txBody>
          <a:bodyPr wrap="square" rtlCol="0">
            <a:spAutoFit/>
          </a:bodyPr>
          <a:lstStyle/>
          <a:p>
            <a:r>
              <a:rPr kumimoji="1" lang="en-US" altLang="ja-JP" sz="1600" dirty="0" smtClean="0"/>
              <a:t>【</a:t>
            </a:r>
            <a:r>
              <a:rPr kumimoji="1" lang="ja-JP" altLang="en-US" sz="1600" dirty="0" smtClean="0"/>
              <a:t>中期計画期間中における数値目標（</a:t>
            </a:r>
            <a:r>
              <a:rPr kumimoji="1" lang="en-US" altLang="ja-JP" sz="1600" dirty="0" smtClean="0"/>
              <a:t>KPI</a:t>
            </a:r>
            <a:r>
              <a:rPr kumimoji="1" lang="ja-JP" altLang="en-US" sz="1600" dirty="0" smtClean="0"/>
              <a:t>）～第１年次実績</a:t>
            </a:r>
            <a:r>
              <a:rPr kumimoji="1" lang="en-US" altLang="ja-JP" sz="1600" dirty="0" smtClean="0"/>
              <a:t>】</a:t>
            </a:r>
          </a:p>
          <a:p>
            <a:pPr algn="ctr"/>
            <a:r>
              <a:rPr lang="en-US" altLang="ja-JP" sz="1600" dirty="0"/>
              <a:t> </a:t>
            </a:r>
            <a:r>
              <a:rPr lang="en-US" altLang="ja-JP" sz="1600" dirty="0" smtClean="0"/>
              <a:t>(2025</a:t>
            </a:r>
            <a:r>
              <a:rPr lang="ja-JP" altLang="en-US" sz="1600" dirty="0" smtClean="0"/>
              <a:t>年度</a:t>
            </a:r>
            <a:r>
              <a:rPr lang="ja-JP" altLang="en-US" sz="1600" dirty="0"/>
              <a:t>実績</a:t>
            </a:r>
            <a:r>
              <a:rPr lang="ja-JP" altLang="en-US" sz="1600" dirty="0" smtClean="0"/>
              <a:t>）　　　　　</a:t>
            </a:r>
            <a:r>
              <a:rPr lang="en-US" altLang="ja-JP" sz="1050" dirty="0" smtClean="0"/>
              <a:t>※</a:t>
            </a:r>
            <a:r>
              <a:rPr lang="ja-JP" altLang="en-US" sz="1050" kern="100" dirty="0"/>
              <a:t>（　）内は対前年度比％</a:t>
            </a:r>
            <a:endParaRPr lang="ja-JP" altLang="ja-JP" sz="1050" kern="100" dirty="0"/>
          </a:p>
          <a:p>
            <a:pPr algn="ctr"/>
            <a:endParaRPr kumimoji="1" lang="ja-JP" altLang="en-US" sz="1600" dirty="0"/>
          </a:p>
        </p:txBody>
      </p:sp>
      <p:sp>
        <p:nvSpPr>
          <p:cNvPr id="2" name="テキスト ボックス 1"/>
          <p:cNvSpPr txBox="1"/>
          <p:nvPr/>
        </p:nvSpPr>
        <p:spPr>
          <a:xfrm>
            <a:off x="6387737" y="352698"/>
            <a:ext cx="2442754" cy="307777"/>
          </a:xfrm>
          <a:prstGeom prst="rect">
            <a:avLst/>
          </a:prstGeom>
          <a:noFill/>
        </p:spPr>
        <p:txBody>
          <a:bodyPr wrap="square" rtlCol="0">
            <a:spAutoFit/>
          </a:bodyPr>
          <a:lstStyle/>
          <a:p>
            <a:r>
              <a:rPr kumimoji="1" lang="en-US" altLang="ja-JP" sz="1400" dirty="0" smtClean="0">
                <a:latin typeface="+mj-ea"/>
                <a:ea typeface="+mj-ea"/>
              </a:rPr>
              <a:t>【KPI</a:t>
            </a:r>
            <a:r>
              <a:rPr lang="ja-JP" altLang="en-US" sz="1400" dirty="0" smtClean="0">
                <a:latin typeface="+mj-ea"/>
                <a:ea typeface="+mj-ea"/>
              </a:rPr>
              <a:t>に係る</a:t>
            </a:r>
            <a:r>
              <a:rPr kumimoji="1" lang="ja-JP" altLang="en-US" sz="1400" dirty="0" smtClean="0">
                <a:latin typeface="+mj-ea"/>
                <a:ea typeface="+mj-ea"/>
              </a:rPr>
              <a:t>分析</a:t>
            </a:r>
            <a:r>
              <a:rPr lang="ja-JP" altLang="en-US" sz="1400" dirty="0" smtClean="0">
                <a:latin typeface="+mj-ea"/>
                <a:ea typeface="+mj-ea"/>
              </a:rPr>
              <a:t>と評価</a:t>
            </a:r>
            <a:r>
              <a:rPr kumimoji="1" lang="en-US" altLang="ja-JP" sz="1400" dirty="0" smtClean="0">
                <a:latin typeface="+mj-ea"/>
                <a:ea typeface="+mj-ea"/>
              </a:rPr>
              <a:t>】</a:t>
            </a:r>
            <a:endParaRPr kumimoji="1" lang="ja-JP" altLang="en-US" sz="1400" dirty="0">
              <a:latin typeface="+mj-ea"/>
              <a:ea typeface="+mj-ea"/>
            </a:endParaRPr>
          </a:p>
        </p:txBody>
      </p:sp>
      <p:sp>
        <p:nvSpPr>
          <p:cNvPr id="3" name="テキスト ボックス 2"/>
          <p:cNvSpPr txBox="1"/>
          <p:nvPr/>
        </p:nvSpPr>
        <p:spPr>
          <a:xfrm>
            <a:off x="6374674" y="702223"/>
            <a:ext cx="5630091" cy="5078313"/>
          </a:xfrm>
          <a:prstGeom prst="rect">
            <a:avLst/>
          </a:prstGeom>
          <a:noFill/>
        </p:spPr>
        <p:txBody>
          <a:bodyPr wrap="square" rtlCol="0">
            <a:spAutoFit/>
          </a:bodyPr>
          <a:lstStyle/>
          <a:p>
            <a:r>
              <a:rPr kumimoji="1" lang="ja-JP" altLang="en-US" sz="1200" dirty="0" smtClean="0"/>
              <a:t>〇観光入込数及び宿泊延べ数は、旅行需要の回復傾向により双方ともに前年度実績</a:t>
            </a:r>
            <a:endParaRPr kumimoji="1" lang="en-US" altLang="ja-JP" sz="1200" dirty="0" smtClean="0"/>
          </a:p>
          <a:p>
            <a:r>
              <a:rPr kumimoji="1" lang="ja-JP" altLang="en-US" sz="1200" dirty="0" smtClean="0"/>
              <a:t>　　を上回る結果となった一方で、昨今の物価高騰等の影響から旅行者の多くが道内</a:t>
            </a:r>
            <a:endParaRPr kumimoji="1" lang="en-US" altLang="ja-JP" sz="1200" dirty="0" smtClean="0"/>
          </a:p>
          <a:p>
            <a:r>
              <a:rPr lang="ja-JP" altLang="en-US" sz="1200" dirty="0"/>
              <a:t>　</a:t>
            </a:r>
            <a:r>
              <a:rPr lang="ja-JP" altLang="en-US" sz="1200" dirty="0" smtClean="0"/>
              <a:t>　</a:t>
            </a:r>
            <a:r>
              <a:rPr kumimoji="1" lang="ja-JP" altLang="en-US" sz="1200" dirty="0" smtClean="0"/>
              <a:t>客で全体の</a:t>
            </a:r>
            <a:r>
              <a:rPr kumimoji="1" lang="en-US" altLang="ja-JP" sz="1200" dirty="0" smtClean="0"/>
              <a:t>70.5</a:t>
            </a:r>
            <a:r>
              <a:rPr kumimoji="1" lang="ja-JP" altLang="en-US" sz="1200" dirty="0" smtClean="0"/>
              <a:t>％を占め、道外客は</a:t>
            </a:r>
            <a:r>
              <a:rPr kumimoji="1" lang="en-US" altLang="ja-JP" sz="1200" dirty="0" smtClean="0"/>
              <a:t>28.5</a:t>
            </a:r>
            <a:r>
              <a:rPr kumimoji="1" lang="ja-JP" altLang="en-US" sz="1200" dirty="0" smtClean="0"/>
              <a:t>％、インバウンドは１％という内訳となり</a:t>
            </a:r>
            <a:r>
              <a:rPr kumimoji="1" lang="ja-JP" altLang="en-US" sz="1200" dirty="0" err="1" smtClean="0"/>
              <a:t>ま</a:t>
            </a:r>
            <a:r>
              <a:rPr kumimoji="1" lang="ja-JP" altLang="en-US" sz="1200" dirty="0" smtClean="0"/>
              <a:t>  </a:t>
            </a:r>
            <a:endParaRPr kumimoji="1" lang="en-US" altLang="ja-JP" sz="1200" dirty="0" smtClean="0"/>
          </a:p>
          <a:p>
            <a:r>
              <a:rPr lang="en-US" altLang="ja-JP" sz="1200" dirty="0"/>
              <a:t> </a:t>
            </a:r>
            <a:r>
              <a:rPr lang="en-US" altLang="ja-JP" sz="1200" dirty="0" smtClean="0"/>
              <a:t>      </a:t>
            </a:r>
            <a:r>
              <a:rPr kumimoji="1" lang="ja-JP" altLang="en-US" sz="1200" dirty="0" smtClean="0"/>
              <a:t>した。宿泊の増加は、ワークマンハウスなど宿泊施設が令和６年度で２施設増え</a:t>
            </a:r>
            <a:endParaRPr kumimoji="1" lang="en-US" altLang="ja-JP" sz="1200" dirty="0" smtClean="0"/>
          </a:p>
          <a:p>
            <a:r>
              <a:rPr lang="en-US" altLang="ja-JP" sz="1200" dirty="0"/>
              <a:t> </a:t>
            </a:r>
            <a:r>
              <a:rPr lang="en-US" altLang="ja-JP" sz="1200" dirty="0" smtClean="0"/>
              <a:t>      </a:t>
            </a:r>
            <a:r>
              <a:rPr kumimoji="1" lang="ja-JP" altLang="en-US" sz="1200" dirty="0" smtClean="0"/>
              <a:t>たこともプラス要因と考えられます。</a:t>
            </a:r>
            <a:endParaRPr kumimoji="1" lang="en-US" altLang="ja-JP" sz="1200" dirty="0" smtClean="0"/>
          </a:p>
          <a:p>
            <a:r>
              <a:rPr lang="ja-JP" altLang="en-US" sz="1200" dirty="0" smtClean="0"/>
              <a:t>〇旅行消費額については、アンケート内容</a:t>
            </a:r>
            <a:r>
              <a:rPr lang="ja-JP" altLang="en-US" sz="1200" dirty="0"/>
              <a:t>を</a:t>
            </a:r>
            <a:r>
              <a:rPr lang="ja-JP" altLang="en-US" sz="1200" dirty="0" smtClean="0"/>
              <a:t>見直し簡素化したことに加え、観光入込</a:t>
            </a:r>
            <a:endParaRPr lang="en-US" altLang="ja-JP" sz="1200" dirty="0" smtClean="0"/>
          </a:p>
          <a:p>
            <a:r>
              <a:rPr lang="en-US" altLang="ja-JP" sz="1200" dirty="0"/>
              <a:t> </a:t>
            </a:r>
            <a:r>
              <a:rPr lang="en-US" altLang="ja-JP" sz="1200" dirty="0" smtClean="0"/>
              <a:t>    </a:t>
            </a:r>
            <a:r>
              <a:rPr lang="ja-JP" altLang="en-US" sz="1200" dirty="0" smtClean="0"/>
              <a:t>や</a:t>
            </a:r>
            <a:r>
              <a:rPr lang="ja-JP" altLang="en-US" sz="1200" dirty="0"/>
              <a:t>宿泊</a:t>
            </a:r>
            <a:r>
              <a:rPr lang="ja-JP" altLang="en-US" sz="1200" dirty="0" smtClean="0"/>
              <a:t>者増による回収サンプル数</a:t>
            </a:r>
            <a:r>
              <a:rPr lang="ja-JP" altLang="en-US" sz="1200" dirty="0"/>
              <a:t>が</a:t>
            </a:r>
            <a:r>
              <a:rPr lang="ja-JP" altLang="en-US" sz="1200" dirty="0" smtClean="0"/>
              <a:t>増加したこ</a:t>
            </a:r>
            <a:r>
              <a:rPr lang="ja-JP" altLang="en-US" sz="1200" dirty="0"/>
              <a:t>とも要因として挙げられます。</a:t>
            </a:r>
            <a:r>
              <a:rPr lang="ja-JP" altLang="en-US" sz="1200" dirty="0" smtClean="0"/>
              <a:t>旅行</a:t>
            </a:r>
            <a:endParaRPr lang="en-US" altLang="ja-JP" sz="1200" dirty="0" smtClean="0"/>
          </a:p>
          <a:p>
            <a:r>
              <a:rPr lang="en-US" altLang="ja-JP" sz="1200" dirty="0"/>
              <a:t> </a:t>
            </a:r>
            <a:r>
              <a:rPr lang="en-US" altLang="ja-JP" sz="1200" dirty="0" smtClean="0"/>
              <a:t>    </a:t>
            </a:r>
            <a:r>
              <a:rPr lang="ja-JP" altLang="en-US" sz="1200" dirty="0" smtClean="0"/>
              <a:t>者</a:t>
            </a:r>
            <a:r>
              <a:rPr lang="ja-JP" altLang="en-US" sz="1200" dirty="0"/>
              <a:t>の消費では、宿泊費、飲食費、</a:t>
            </a:r>
            <a:r>
              <a:rPr lang="ja-JP" altLang="en-US" sz="1200" dirty="0" smtClean="0"/>
              <a:t>買い物が上位となっていますが、旅行者が消費</a:t>
            </a:r>
            <a:endParaRPr lang="en-US" altLang="ja-JP" sz="1200" dirty="0" smtClean="0"/>
          </a:p>
          <a:p>
            <a:r>
              <a:rPr lang="en-US" altLang="ja-JP" sz="1200" dirty="0"/>
              <a:t> </a:t>
            </a:r>
            <a:r>
              <a:rPr lang="en-US" altLang="ja-JP" sz="1200" dirty="0" smtClean="0"/>
              <a:t>    </a:t>
            </a:r>
            <a:r>
              <a:rPr lang="ja-JP" altLang="en-US" sz="1200" dirty="0" smtClean="0"/>
              <a:t>できる場所が限られており、多様なニーズに応えるための工夫が必要と考えます。</a:t>
            </a:r>
            <a:endParaRPr lang="en-US" altLang="ja-JP" sz="1200" dirty="0" smtClean="0"/>
          </a:p>
          <a:p>
            <a:r>
              <a:rPr lang="ja-JP" altLang="en-US" sz="1200" dirty="0"/>
              <a:t>〇満足度の数値の増加は</a:t>
            </a:r>
            <a:r>
              <a:rPr lang="ja-JP" altLang="en-US" sz="1200" dirty="0" smtClean="0"/>
              <a:t>、国から示された</a:t>
            </a:r>
            <a:r>
              <a:rPr lang="en-US" altLang="ja-JP" sz="1200" dirty="0" smtClean="0"/>
              <a:t>DMO</a:t>
            </a:r>
            <a:r>
              <a:rPr lang="ja-JP" altLang="en-US" sz="1200" dirty="0"/>
              <a:t>の</a:t>
            </a:r>
            <a:r>
              <a:rPr lang="en-US" altLang="ja-JP" sz="1200" dirty="0"/>
              <a:t>KPI</a:t>
            </a:r>
            <a:r>
              <a:rPr lang="ja-JP" altLang="en-US" sz="1200" dirty="0"/>
              <a:t>計測の</a:t>
            </a:r>
            <a:r>
              <a:rPr lang="ja-JP" altLang="en-US" sz="1200" dirty="0" smtClean="0"/>
              <a:t>手引書に基づき、「やや</a:t>
            </a:r>
            <a:endParaRPr lang="en-US" altLang="ja-JP" sz="1200" dirty="0" smtClean="0"/>
          </a:p>
          <a:p>
            <a:r>
              <a:rPr lang="ja-JP" altLang="en-US" sz="1200" dirty="0"/>
              <a:t>　</a:t>
            </a:r>
            <a:r>
              <a:rPr lang="ja-JP" altLang="en-US" sz="1200" dirty="0" smtClean="0"/>
              <a:t>  満足</a:t>
            </a:r>
            <a:r>
              <a:rPr lang="ja-JP" altLang="en-US" sz="1200" dirty="0"/>
              <a:t>」</a:t>
            </a:r>
            <a:r>
              <a:rPr lang="ja-JP" altLang="en-US" sz="1200" dirty="0" smtClean="0"/>
              <a:t>以上の</a:t>
            </a:r>
            <a:r>
              <a:rPr lang="ja-JP" altLang="en-US" sz="1200" dirty="0"/>
              <a:t>当方</a:t>
            </a:r>
            <a:r>
              <a:rPr lang="ja-JP" altLang="en-US" sz="1200" dirty="0" smtClean="0"/>
              <a:t>の７項目調査のうち上位３項目で集計した結果で、従来の集計   </a:t>
            </a:r>
            <a:endParaRPr lang="en-US" altLang="ja-JP" sz="1200" dirty="0" smtClean="0"/>
          </a:p>
          <a:p>
            <a:r>
              <a:rPr lang="en-US" altLang="ja-JP" sz="1200" dirty="0"/>
              <a:t> </a:t>
            </a:r>
            <a:r>
              <a:rPr lang="en-US" altLang="ja-JP" sz="1200" dirty="0" smtClean="0"/>
              <a:t>    </a:t>
            </a:r>
            <a:r>
              <a:rPr lang="ja-JP" altLang="en-US" sz="1200" dirty="0" smtClean="0"/>
              <a:t>方法とは若干異なるものの、総じて満足度は高いものと認識しており、町内の観光  </a:t>
            </a:r>
            <a:endParaRPr lang="en-US" altLang="ja-JP" sz="1200" dirty="0" smtClean="0"/>
          </a:p>
          <a:p>
            <a:r>
              <a:rPr lang="en-US" altLang="ja-JP" sz="1200"/>
              <a:t> </a:t>
            </a:r>
            <a:r>
              <a:rPr lang="en-US" altLang="ja-JP" sz="1200" smtClean="0"/>
              <a:t>    </a:t>
            </a:r>
            <a:r>
              <a:rPr lang="ja-JP" altLang="en-US" sz="1200" smtClean="0"/>
              <a:t>ホスピタリティ</a:t>
            </a:r>
            <a:r>
              <a:rPr lang="ja-JP" altLang="en-US" sz="1200" dirty="0" smtClean="0"/>
              <a:t>は高いと考えています。</a:t>
            </a:r>
            <a:endParaRPr lang="en-US" altLang="ja-JP" sz="1200" dirty="0" smtClean="0"/>
          </a:p>
          <a:p>
            <a:r>
              <a:rPr lang="ja-JP" altLang="en-US" sz="1200" dirty="0"/>
              <a:t>〇リピーター率は、旅行需要の回復傾向により前年度の数値は上回っているものの</a:t>
            </a:r>
            <a:r>
              <a:rPr lang="ja-JP" altLang="en-US" sz="1200" dirty="0" smtClean="0"/>
              <a:t>、</a:t>
            </a:r>
            <a:endParaRPr lang="en-US" altLang="ja-JP" sz="1200" dirty="0" smtClean="0"/>
          </a:p>
          <a:p>
            <a:r>
              <a:rPr lang="ja-JP" altLang="en-US" sz="1200" dirty="0"/>
              <a:t>　</a:t>
            </a:r>
            <a:r>
              <a:rPr lang="ja-JP" altLang="en-US" sz="1200" dirty="0" smtClean="0"/>
              <a:t>　年度</a:t>
            </a:r>
            <a:r>
              <a:rPr lang="ja-JP" altLang="en-US" sz="1200" dirty="0"/>
              <a:t>目標に設定した</a:t>
            </a:r>
            <a:r>
              <a:rPr lang="en-US" altLang="ja-JP" sz="1200" dirty="0"/>
              <a:t>48.1</a:t>
            </a:r>
            <a:r>
              <a:rPr lang="ja-JP" altLang="en-US" sz="1200" dirty="0"/>
              <a:t>％は達成していないことから、新たな観光素材の創出</a:t>
            </a:r>
            <a:r>
              <a:rPr lang="ja-JP" altLang="en-US" sz="1200" dirty="0" smtClean="0"/>
              <a:t>や</a:t>
            </a:r>
            <a:endParaRPr lang="en-US" altLang="ja-JP" sz="1200" dirty="0" smtClean="0"/>
          </a:p>
          <a:p>
            <a:r>
              <a:rPr lang="ja-JP" altLang="en-US" sz="1200" dirty="0"/>
              <a:t>　</a:t>
            </a:r>
            <a:r>
              <a:rPr lang="ja-JP" altLang="en-US" sz="1200" dirty="0" smtClean="0"/>
              <a:t>　体験</a:t>
            </a:r>
            <a:r>
              <a:rPr lang="ja-JP" altLang="en-US" sz="1200" dirty="0"/>
              <a:t>観光の充実が課題として</a:t>
            </a:r>
            <a:r>
              <a:rPr lang="ja-JP" altLang="en-US" sz="1200" dirty="0" smtClean="0"/>
              <a:t>あげられます。</a:t>
            </a:r>
            <a:r>
              <a:rPr lang="ja-JP" altLang="en-US" sz="1200" dirty="0"/>
              <a:t>販売を開始した日本遺産体感</a:t>
            </a:r>
            <a:r>
              <a:rPr lang="ja-JP" altLang="en-US" sz="1200" dirty="0" smtClean="0"/>
              <a:t>ツアー</a:t>
            </a:r>
            <a:endParaRPr lang="en-US" altLang="ja-JP" sz="1200" dirty="0" smtClean="0"/>
          </a:p>
          <a:p>
            <a:r>
              <a:rPr lang="ja-JP" altLang="en-US" sz="1200" dirty="0"/>
              <a:t>　</a:t>
            </a:r>
            <a:r>
              <a:rPr lang="ja-JP" altLang="en-US" sz="1200" dirty="0" smtClean="0"/>
              <a:t>　やか</a:t>
            </a:r>
            <a:r>
              <a:rPr lang="ja-JP" altLang="en-US" sz="1200" dirty="0"/>
              <a:t>もめ島マリンピングの新プラン導入によるリピーターの呼び込み、</a:t>
            </a:r>
            <a:r>
              <a:rPr lang="ja-JP" altLang="en-US" sz="1200" dirty="0" smtClean="0"/>
              <a:t>さらに将来</a:t>
            </a:r>
            <a:endParaRPr lang="en-US" altLang="ja-JP" sz="1200" dirty="0" smtClean="0"/>
          </a:p>
          <a:p>
            <a:r>
              <a:rPr lang="ja-JP" altLang="en-US" sz="1200" dirty="0"/>
              <a:t>　</a:t>
            </a:r>
            <a:r>
              <a:rPr lang="ja-JP" altLang="en-US" sz="1200" dirty="0" smtClean="0"/>
              <a:t>　的には</a:t>
            </a:r>
            <a:r>
              <a:rPr lang="en-US" altLang="ja-JP" sz="1200" dirty="0" smtClean="0"/>
              <a:t>R9</a:t>
            </a:r>
            <a:r>
              <a:rPr lang="ja-JP" altLang="en-US" sz="1200" dirty="0"/>
              <a:t>に開業を予定している新道の駅との事業連携等によるリピーターの</a:t>
            </a:r>
            <a:r>
              <a:rPr lang="ja-JP" altLang="en-US" sz="1200" dirty="0" smtClean="0"/>
              <a:t>獲得</a:t>
            </a:r>
            <a:endParaRPr lang="en-US" altLang="ja-JP" sz="1200" dirty="0" smtClean="0"/>
          </a:p>
          <a:p>
            <a:r>
              <a:rPr lang="ja-JP" altLang="en-US" sz="1200" dirty="0"/>
              <a:t>　</a:t>
            </a:r>
            <a:r>
              <a:rPr lang="ja-JP" altLang="en-US" sz="1200" dirty="0" smtClean="0"/>
              <a:t>　を目指します。</a:t>
            </a:r>
            <a:endParaRPr lang="en-US" altLang="ja-JP" sz="1200" dirty="0" smtClean="0"/>
          </a:p>
          <a:p>
            <a:r>
              <a:rPr lang="ja-JP" altLang="en-US" sz="1200" dirty="0" smtClean="0"/>
              <a:t>〇観光</a:t>
            </a:r>
            <a:r>
              <a:rPr lang="ja-JP" altLang="en-US" sz="1200" dirty="0"/>
              <a:t>ポータルサイトのページビュー数の減少は、物価高騰や燃料価格の</a:t>
            </a:r>
            <a:r>
              <a:rPr lang="ja-JP" altLang="en-US" sz="1200" dirty="0" smtClean="0"/>
              <a:t>高止まり　</a:t>
            </a:r>
            <a:endParaRPr lang="en-US" altLang="ja-JP" sz="1200" dirty="0" smtClean="0"/>
          </a:p>
          <a:p>
            <a:r>
              <a:rPr lang="ja-JP" altLang="en-US" sz="1200" dirty="0"/>
              <a:t>　</a:t>
            </a:r>
            <a:r>
              <a:rPr lang="ja-JP" altLang="en-US" sz="1200" dirty="0" smtClean="0"/>
              <a:t>　に</a:t>
            </a:r>
            <a:r>
              <a:rPr lang="ja-JP" altLang="en-US" sz="1200" dirty="0"/>
              <a:t>よる旅行需要の慎重な動きに加え、新ポータルサイトへの移行時に一時</a:t>
            </a:r>
            <a:r>
              <a:rPr lang="ja-JP" altLang="en-US" sz="1200" dirty="0" smtClean="0"/>
              <a:t>サイト</a:t>
            </a:r>
            <a:endParaRPr lang="en-US" altLang="ja-JP" sz="1200" dirty="0" smtClean="0"/>
          </a:p>
          <a:p>
            <a:r>
              <a:rPr lang="ja-JP" altLang="en-US" sz="1200" dirty="0"/>
              <a:t>　</a:t>
            </a:r>
            <a:r>
              <a:rPr lang="ja-JP" altLang="en-US" sz="1200" dirty="0" smtClean="0"/>
              <a:t>　に</a:t>
            </a:r>
            <a:r>
              <a:rPr lang="ja-JP" altLang="en-US" sz="1200" dirty="0"/>
              <a:t>通信ができなくなった影響が要因の一つと</a:t>
            </a:r>
            <a:r>
              <a:rPr lang="ja-JP" altLang="en-US" sz="1200" dirty="0" smtClean="0"/>
              <a:t>考えられます。</a:t>
            </a:r>
            <a:r>
              <a:rPr lang="ja-JP" altLang="en-US" sz="1200" dirty="0"/>
              <a:t>旅行先として選択</a:t>
            </a:r>
            <a:r>
              <a:rPr lang="ja-JP" altLang="en-US" sz="1200" dirty="0" smtClean="0"/>
              <a:t>いた</a:t>
            </a:r>
            <a:endParaRPr lang="en-US" altLang="ja-JP" sz="1200" dirty="0" smtClean="0"/>
          </a:p>
          <a:p>
            <a:r>
              <a:rPr lang="ja-JP" altLang="en-US" sz="1200" dirty="0"/>
              <a:t>　</a:t>
            </a:r>
            <a:r>
              <a:rPr lang="ja-JP" altLang="en-US" sz="1200" dirty="0" smtClean="0"/>
              <a:t>　だける</a:t>
            </a:r>
            <a:r>
              <a:rPr lang="ja-JP" altLang="en-US" sz="1200" dirty="0"/>
              <a:t>よう、情報更新の</a:t>
            </a:r>
            <a:r>
              <a:rPr lang="ja-JP" altLang="en-US" sz="1200" dirty="0" smtClean="0"/>
              <a:t>充実等情報発信の強化に努めます。</a:t>
            </a:r>
            <a:endParaRPr lang="en-US" altLang="ja-JP" sz="1200" dirty="0" smtClean="0"/>
          </a:p>
          <a:p>
            <a:r>
              <a:rPr lang="ja-JP" altLang="en-US" sz="1200" dirty="0" smtClean="0"/>
              <a:t>〇</a:t>
            </a:r>
            <a:r>
              <a:rPr lang="ja-JP" altLang="ja-JP" sz="1200" kern="100" dirty="0"/>
              <a:t>着地型体験プログラムの実行性</a:t>
            </a:r>
            <a:r>
              <a:rPr lang="ja-JP" altLang="ja-JP" sz="1200" kern="100" dirty="0" smtClean="0"/>
              <a:t>評価</a:t>
            </a:r>
            <a:r>
              <a:rPr lang="ja-JP" altLang="en-US" sz="1200" kern="100" dirty="0" smtClean="0"/>
              <a:t>は自己点検強化による数値となります。評価</a:t>
            </a:r>
            <a:r>
              <a:rPr lang="en-US" altLang="ja-JP" sz="1200" kern="100" dirty="0" smtClean="0"/>
              <a:t>B</a:t>
            </a:r>
          </a:p>
          <a:p>
            <a:r>
              <a:rPr lang="ja-JP" altLang="en-US" sz="1200" kern="100" dirty="0"/>
              <a:t>　</a:t>
            </a:r>
            <a:r>
              <a:rPr lang="ja-JP" altLang="en-US" sz="1200" kern="100" dirty="0" smtClean="0"/>
              <a:t>　以上になるためには、キャンプ宿泊施設等の稼働率が大きく影響することから、各</a:t>
            </a:r>
            <a:endParaRPr lang="en-US" altLang="ja-JP" sz="1200" kern="100" dirty="0" smtClean="0"/>
          </a:p>
          <a:p>
            <a:r>
              <a:rPr lang="ja-JP" altLang="en-US" sz="1200" kern="100" dirty="0"/>
              <a:t>　</a:t>
            </a:r>
            <a:r>
              <a:rPr lang="ja-JP" altLang="en-US" sz="1200" kern="100" dirty="0" smtClean="0"/>
              <a:t>　種プランなどを通じて稼働率の上昇に努めます。</a:t>
            </a:r>
            <a:endParaRPr lang="en-US" altLang="ja-JP" sz="1200" dirty="0" smtClean="0"/>
          </a:p>
        </p:txBody>
      </p:sp>
    </p:spTree>
    <p:extLst>
      <p:ext uri="{BB962C8B-B14F-4D97-AF65-F5344CB8AC3E}">
        <p14:creationId xmlns:p14="http://schemas.microsoft.com/office/powerpoint/2010/main" val="2725641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438</TotalTime>
  <Words>1724</Words>
  <Application>Microsoft Office PowerPoint</Application>
  <PresentationFormat>ワイド画面</PresentationFormat>
  <Paragraphs>695</Paragraphs>
  <Slides>8</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8</vt:i4>
      </vt:variant>
    </vt:vector>
  </HeadingPairs>
  <TitlesOfParts>
    <vt:vector size="19" baseType="lpstr">
      <vt:lpstr>BIZ UDPゴシック</vt:lpstr>
      <vt:lpstr>BIZ UDゴシック</vt:lpstr>
      <vt:lpstr>HG丸ｺﾞｼｯｸM-PRO</vt:lpstr>
      <vt:lpstr>ＭＳ Ｐゴシック</vt:lpstr>
      <vt:lpstr>ＭＳ 明朝</vt:lpstr>
      <vt:lpstr>Arial</vt:lpstr>
      <vt:lpstr>Calibri</vt:lpstr>
      <vt:lpstr>Calibri Light</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48</cp:revision>
  <cp:lastPrinted>2026-04-08T08:46:25Z</cp:lastPrinted>
  <dcterms:created xsi:type="dcterms:W3CDTF">2025-12-18T02:52:27Z</dcterms:created>
  <dcterms:modified xsi:type="dcterms:W3CDTF">2026-06-02T00:12:09Z</dcterms:modified>
</cp:coreProperties>
</file>