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61" r:id="rId2"/>
    <p:sldId id="256" r:id="rId3"/>
    <p:sldId id="257" r:id="rId4"/>
    <p:sldId id="258" r:id="rId5"/>
    <p:sldId id="259" r:id="rId6"/>
    <p:sldId id="260" r:id="rId7"/>
    <p:sldId id="262" r:id="rId8"/>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177182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94854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86891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62939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56312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21515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0879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349650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14242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240642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A127D2-AE31-4E1F-8043-B61EA63C1181}" type="datetimeFigureOut">
              <a:rPr kumimoji="1" lang="ja-JP" altLang="en-US" smtClean="0"/>
              <a:t>2026/6/2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337514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127D2-AE31-4E1F-8043-B61EA63C1181}" type="datetimeFigureOut">
              <a:rPr kumimoji="1" lang="ja-JP" altLang="en-US" smtClean="0"/>
              <a:t>2026/6/2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2CD39-3B51-4A2C-BB5A-CC108B411411}" type="slidenum">
              <a:rPr kumimoji="1" lang="ja-JP" altLang="en-US" smtClean="0"/>
              <a:t>‹#›</a:t>
            </a:fld>
            <a:endParaRPr kumimoji="1" lang="ja-JP" altLang="en-US"/>
          </a:p>
        </p:txBody>
      </p:sp>
    </p:spTree>
    <p:extLst>
      <p:ext uri="{BB962C8B-B14F-4D97-AF65-F5344CB8AC3E}">
        <p14:creationId xmlns:p14="http://schemas.microsoft.com/office/powerpoint/2010/main" val="359773871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078" y="0"/>
            <a:ext cx="12192000" cy="6858000"/>
          </a:xfrm>
          <a:prstGeom prst="rect">
            <a:avLst/>
          </a:prstGeom>
        </p:spPr>
      </p:pic>
      <p:sp>
        <p:nvSpPr>
          <p:cNvPr id="4" name="テキスト ボックス 3"/>
          <p:cNvSpPr txBox="1"/>
          <p:nvPr/>
        </p:nvSpPr>
        <p:spPr>
          <a:xfrm>
            <a:off x="304800" y="513445"/>
            <a:ext cx="7335323" cy="392415"/>
          </a:xfrm>
          <a:prstGeom prst="rect">
            <a:avLst/>
          </a:prstGeom>
          <a:noFill/>
        </p:spPr>
        <p:txBody>
          <a:bodyPr wrap="square" rtlCol="0">
            <a:spAutoFit/>
          </a:bodyPr>
          <a:lstStyle/>
          <a:p>
            <a:r>
              <a:rPr lang="ja-JP" altLang="en-US" sz="1950" dirty="0">
                <a:latin typeface="HGS創英角ｺﾞｼｯｸUB" panose="020B0900000000000000" pitchFamily="50" charset="-128"/>
                <a:ea typeface="HGS創英角ｺﾞｼｯｸUB" panose="020B0900000000000000" pitchFamily="50" charset="-128"/>
              </a:rPr>
              <a:t>江差町観光まちづくり戦略　　ＤＭＯ中期計画</a:t>
            </a:r>
          </a:p>
        </p:txBody>
      </p:sp>
      <p:sp>
        <p:nvSpPr>
          <p:cNvPr id="5" name="テキスト ボックス 4"/>
          <p:cNvSpPr txBox="1"/>
          <p:nvPr/>
        </p:nvSpPr>
        <p:spPr>
          <a:xfrm>
            <a:off x="503617" y="961095"/>
            <a:ext cx="4199012" cy="342401"/>
          </a:xfrm>
          <a:prstGeom prst="rect">
            <a:avLst/>
          </a:prstGeom>
          <a:noFill/>
        </p:spPr>
        <p:txBody>
          <a:bodyPr wrap="square" rtlCol="0">
            <a:spAutoFit/>
          </a:bodyPr>
          <a:lstStyle/>
          <a:p>
            <a:r>
              <a:rPr lang="ja-JP" altLang="en-US" sz="1625" dirty="0" smtClean="0">
                <a:latin typeface="HGS創英角ｺﾞｼｯｸUB" panose="020B0900000000000000" pitchFamily="50" charset="-128"/>
                <a:ea typeface="HGS創英角ｺﾞｼｯｸUB" panose="020B0900000000000000" pitchFamily="50" charset="-128"/>
              </a:rPr>
              <a:t>２０２</a:t>
            </a:r>
            <a:r>
              <a:rPr lang="ja-JP" altLang="en-US" sz="1625" dirty="0">
                <a:latin typeface="HGS創英角ｺﾞｼｯｸUB" panose="020B0900000000000000" pitchFamily="50" charset="-128"/>
                <a:ea typeface="HGS創英角ｺﾞｼｯｸUB" panose="020B0900000000000000" pitchFamily="50" charset="-128"/>
              </a:rPr>
              <a:t>６</a:t>
            </a:r>
            <a:r>
              <a:rPr lang="ja-JP" altLang="en-US" sz="1625" dirty="0" smtClean="0">
                <a:latin typeface="HGS創英角ｺﾞｼｯｸUB" panose="020B0900000000000000" pitchFamily="50" charset="-128"/>
                <a:ea typeface="HGS創英角ｺﾞｼｯｸUB" panose="020B0900000000000000" pitchFamily="50" charset="-128"/>
              </a:rPr>
              <a:t>年度</a:t>
            </a:r>
            <a:r>
              <a:rPr lang="ja-JP" altLang="en-US" sz="1625" dirty="0">
                <a:latin typeface="HGS創英角ｺﾞｼｯｸUB" panose="020B0900000000000000" pitchFamily="50" charset="-128"/>
                <a:ea typeface="HGS創英角ｺﾞｼｯｸUB" panose="020B0900000000000000" pitchFamily="50" charset="-128"/>
              </a:rPr>
              <a:t>事業</a:t>
            </a:r>
            <a:r>
              <a:rPr lang="ja-JP" altLang="en-US" sz="1625" dirty="0" smtClean="0">
                <a:latin typeface="HGS創英角ｺﾞｼｯｸUB" panose="020B0900000000000000" pitchFamily="50" charset="-128"/>
                <a:ea typeface="HGS創英角ｺﾞｼｯｸUB" panose="020B0900000000000000" pitchFamily="50" charset="-128"/>
              </a:rPr>
              <a:t>計画概要版</a:t>
            </a:r>
            <a:endParaRPr lang="ja-JP" altLang="en-US" sz="1625" dirty="0">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3177012" y="6087669"/>
            <a:ext cx="3913568" cy="317459"/>
          </a:xfrm>
          <a:prstGeom prst="rect">
            <a:avLst/>
          </a:prstGeom>
          <a:noFill/>
        </p:spPr>
        <p:txBody>
          <a:bodyPr wrap="square" rtlCol="0">
            <a:spAutoFit/>
          </a:bodyPr>
          <a:lstStyle/>
          <a:p>
            <a:r>
              <a:rPr lang="ja-JP" altLang="en-US" sz="1463" dirty="0">
                <a:solidFill>
                  <a:schemeClr val="bg1"/>
                </a:solidFill>
                <a:latin typeface="HGS創英角ｺﾞｼｯｸUB" panose="020B0900000000000000" pitchFamily="50" charset="-128"/>
                <a:ea typeface="HGS創英角ｺﾞｼｯｸUB" panose="020B0900000000000000" pitchFamily="50" charset="-128"/>
              </a:rPr>
              <a:t>一般社団法人北海道江差観光みらい機構</a:t>
            </a:r>
          </a:p>
        </p:txBody>
      </p:sp>
    </p:spTree>
    <p:extLst>
      <p:ext uri="{BB962C8B-B14F-4D97-AF65-F5344CB8AC3E}">
        <p14:creationId xmlns:p14="http://schemas.microsoft.com/office/powerpoint/2010/main" val="331598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9284" y="2177663"/>
            <a:ext cx="3285722" cy="2543902"/>
          </a:xfrm>
          <a:prstGeom prst="rect">
            <a:avLst/>
          </a:prstGeom>
          <a:noFill/>
        </p:spPr>
        <p:txBody>
          <a:bodyPr wrap="square" rtlCol="0">
            <a:spAutoFit/>
          </a:bodyPr>
          <a:lstStyle/>
          <a:p>
            <a:r>
              <a:rPr lang="ja-JP" altLang="en-US" sz="1138" dirty="0">
                <a:latin typeface="+mn-ea"/>
              </a:rPr>
              <a:t>　</a:t>
            </a:r>
            <a:r>
              <a:rPr lang="ja-JP" altLang="ja-JP" sz="1138" dirty="0">
                <a:latin typeface="+mn-ea"/>
              </a:rPr>
              <a:t>江差町では、江差町における観光によるまちづくりを進め、持続可能な地域を構築することを目的として、「江差を磨く」「江差を発信する」「江差に誘う」「江差で憩う」「江差を経営する」の５本柱による「“古くて新しいまち江差”観光戦略書」を２０１７</a:t>
            </a:r>
            <a:r>
              <a:rPr lang="en-US" altLang="ja-JP" sz="1138" dirty="0">
                <a:latin typeface="+mn-ea"/>
              </a:rPr>
              <a:t>(H29)</a:t>
            </a:r>
            <a:r>
              <a:rPr lang="ja-JP" altLang="ja-JP" sz="1138" dirty="0">
                <a:latin typeface="+mn-ea"/>
              </a:rPr>
              <a:t>年に策定し、特に「地域で稼ぐ・儲ける」仕組みの構築に向けて、江差町版ＤＭＯの形成・確立を目指してまいりました。</a:t>
            </a:r>
            <a:endParaRPr lang="en-US" altLang="ja-JP" sz="1138" dirty="0">
              <a:latin typeface="+mn-ea"/>
            </a:endParaRPr>
          </a:p>
          <a:p>
            <a:r>
              <a:rPr lang="ja-JP" altLang="en-US" sz="1138" dirty="0">
                <a:latin typeface="+mn-ea"/>
              </a:rPr>
              <a:t>　</a:t>
            </a:r>
            <a:r>
              <a:rPr lang="ja-JP" altLang="ja-JP" sz="1138" dirty="0">
                <a:latin typeface="+mn-ea"/>
              </a:rPr>
              <a:t>この間、江差町や江差町観光まちづくり協議会などによる活動支援をいただき、２０１８</a:t>
            </a:r>
            <a:r>
              <a:rPr lang="en-US" altLang="ja-JP" sz="1138" dirty="0">
                <a:latin typeface="+mn-ea"/>
              </a:rPr>
              <a:t>(H30)</a:t>
            </a:r>
            <a:r>
              <a:rPr lang="ja-JP" altLang="ja-JP" sz="1138" dirty="0">
                <a:latin typeface="+mn-ea"/>
              </a:rPr>
              <a:t>年１０月１７日に江差町版ＤＭＯである「一般社団法人北海道江差観光みらい機構」（以下、「みらい機構」という。）が設立され、２０１９</a:t>
            </a:r>
            <a:r>
              <a:rPr lang="en-US" altLang="ja-JP" sz="1138" dirty="0">
                <a:latin typeface="+mn-ea"/>
              </a:rPr>
              <a:t>(H31)</a:t>
            </a:r>
            <a:r>
              <a:rPr lang="ja-JP" altLang="ja-JP" sz="1138" dirty="0">
                <a:latin typeface="+mn-ea"/>
              </a:rPr>
              <a:t>年４月１日より活動を開始しました。</a:t>
            </a:r>
            <a:endParaRPr lang="ja-JP" altLang="en-US" sz="1138" dirty="0">
              <a:latin typeface="+mn-ea"/>
            </a:endParaRPr>
          </a:p>
        </p:txBody>
      </p:sp>
      <p:sp>
        <p:nvSpPr>
          <p:cNvPr id="8" name="テキスト ボックス 7"/>
          <p:cNvSpPr txBox="1"/>
          <p:nvPr/>
        </p:nvSpPr>
        <p:spPr>
          <a:xfrm>
            <a:off x="238094" y="747441"/>
            <a:ext cx="1098729" cy="4282198"/>
          </a:xfrm>
          <a:prstGeom prst="rect">
            <a:avLst/>
          </a:prstGeom>
          <a:noFill/>
        </p:spPr>
        <p:txBody>
          <a:bodyPr wrap="square" rtlCol="0">
            <a:spAutoFit/>
          </a:bodyPr>
          <a:lstStyle/>
          <a:p>
            <a:r>
              <a:rPr lang="ja-JP" altLang="en-US" sz="1138" dirty="0">
                <a:latin typeface="+mj-ea"/>
                <a:ea typeface="+mj-ea"/>
              </a:rPr>
              <a:t>◇名　　　 称　　</a:t>
            </a:r>
            <a:endParaRPr lang="en-US" altLang="ja-JP" sz="1138" dirty="0">
              <a:latin typeface="+mj-ea"/>
              <a:ea typeface="+mj-ea"/>
            </a:endParaRPr>
          </a:p>
          <a:p>
            <a:endParaRPr lang="en-US" altLang="ja-JP" sz="731" dirty="0">
              <a:latin typeface="+mj-ea"/>
              <a:ea typeface="+mj-ea"/>
            </a:endParaRPr>
          </a:p>
          <a:p>
            <a:r>
              <a:rPr lang="ja-JP" altLang="en-US" sz="1138" dirty="0">
                <a:latin typeface="+mj-ea"/>
                <a:ea typeface="+mj-ea"/>
              </a:rPr>
              <a:t>◇所  在  地　　</a:t>
            </a:r>
            <a:endParaRPr lang="en-US" altLang="ja-JP" sz="1138" dirty="0">
              <a:latin typeface="+mj-ea"/>
              <a:ea typeface="+mj-ea"/>
            </a:endParaRPr>
          </a:p>
          <a:p>
            <a:endParaRPr lang="en-US" altLang="ja-JP" sz="731" dirty="0">
              <a:latin typeface="+mj-ea"/>
              <a:ea typeface="+mj-ea"/>
            </a:endParaRPr>
          </a:p>
          <a:p>
            <a:r>
              <a:rPr lang="ja-JP" altLang="en-US" sz="1138" dirty="0">
                <a:latin typeface="+mj-ea"/>
                <a:ea typeface="+mj-ea"/>
              </a:rPr>
              <a:t>◇設  立  等</a:t>
            </a:r>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smtClean="0">
              <a:latin typeface="+mj-ea"/>
              <a:ea typeface="+mj-ea"/>
            </a:endParaRPr>
          </a:p>
          <a:p>
            <a:endParaRPr lang="en-US" altLang="ja-JP" sz="1138" dirty="0">
              <a:latin typeface="+mj-ea"/>
              <a:ea typeface="+mj-ea"/>
            </a:endParaRPr>
          </a:p>
          <a:p>
            <a:r>
              <a:rPr lang="ja-JP" altLang="en-US" sz="1138" dirty="0">
                <a:latin typeface="+mj-ea"/>
                <a:ea typeface="+mj-ea"/>
              </a:rPr>
              <a:t>◇設立経緯</a:t>
            </a:r>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1138" dirty="0">
              <a:latin typeface="+mj-ea"/>
              <a:ea typeface="+mj-ea"/>
            </a:endParaRPr>
          </a:p>
          <a:p>
            <a:endParaRPr lang="en-US" altLang="ja-JP" sz="731" dirty="0">
              <a:latin typeface="+mj-ea"/>
              <a:ea typeface="+mj-ea"/>
            </a:endParaRPr>
          </a:p>
          <a:p>
            <a:r>
              <a:rPr lang="ja-JP" altLang="en-US" sz="1138" dirty="0">
                <a:latin typeface="+mj-ea"/>
                <a:ea typeface="+mj-ea"/>
              </a:rPr>
              <a:t>◇主な活動　　</a:t>
            </a:r>
          </a:p>
        </p:txBody>
      </p:sp>
      <p:sp>
        <p:nvSpPr>
          <p:cNvPr id="9" name="テキスト ボックス 8"/>
          <p:cNvSpPr txBox="1"/>
          <p:nvPr/>
        </p:nvSpPr>
        <p:spPr>
          <a:xfrm>
            <a:off x="1110500" y="749588"/>
            <a:ext cx="3442684" cy="267446"/>
          </a:xfrm>
          <a:prstGeom prst="rect">
            <a:avLst/>
          </a:prstGeom>
          <a:noFill/>
        </p:spPr>
        <p:txBody>
          <a:bodyPr wrap="square" rtlCol="0">
            <a:spAutoFit/>
          </a:bodyPr>
          <a:lstStyle/>
          <a:p>
            <a:r>
              <a:rPr lang="ja-JP" altLang="en-US" sz="1138" dirty="0">
                <a:latin typeface="+mj-ea"/>
              </a:rPr>
              <a:t>一般社団法人北海道江差観光みらい機構</a:t>
            </a:r>
            <a:endParaRPr lang="en-US" altLang="ja-JP" sz="1138" dirty="0">
              <a:latin typeface="+mj-ea"/>
            </a:endParaRPr>
          </a:p>
        </p:txBody>
      </p:sp>
      <p:sp>
        <p:nvSpPr>
          <p:cNvPr id="10" name="テキスト ボックス 9"/>
          <p:cNvSpPr txBox="1"/>
          <p:nvPr/>
        </p:nvSpPr>
        <p:spPr>
          <a:xfrm>
            <a:off x="1110500" y="1068242"/>
            <a:ext cx="3442684" cy="267446"/>
          </a:xfrm>
          <a:prstGeom prst="rect">
            <a:avLst/>
          </a:prstGeom>
          <a:noFill/>
        </p:spPr>
        <p:txBody>
          <a:bodyPr wrap="square" rtlCol="0">
            <a:spAutoFit/>
          </a:bodyPr>
          <a:lstStyle/>
          <a:p>
            <a:r>
              <a:rPr lang="ja-JP" altLang="en-US" sz="1138" dirty="0">
                <a:latin typeface="+mj-ea"/>
              </a:rPr>
              <a:t>江差町字姥神町１番地１０</a:t>
            </a:r>
            <a:endParaRPr lang="en-US" altLang="ja-JP" sz="1138" dirty="0">
              <a:latin typeface="+mj-ea"/>
            </a:endParaRPr>
          </a:p>
        </p:txBody>
      </p:sp>
      <p:sp>
        <p:nvSpPr>
          <p:cNvPr id="11" name="テキスト ボックス 10"/>
          <p:cNvSpPr txBox="1"/>
          <p:nvPr/>
        </p:nvSpPr>
        <p:spPr>
          <a:xfrm>
            <a:off x="1117912" y="1307042"/>
            <a:ext cx="3207242" cy="1143005"/>
          </a:xfrm>
          <a:prstGeom prst="rect">
            <a:avLst/>
          </a:prstGeom>
          <a:noFill/>
        </p:spPr>
        <p:txBody>
          <a:bodyPr wrap="square" rtlCol="0">
            <a:spAutoFit/>
          </a:bodyPr>
          <a:lstStyle/>
          <a:p>
            <a:r>
              <a:rPr lang="en-US" altLang="ja-JP" sz="1138" dirty="0">
                <a:latin typeface="+mj-ea"/>
              </a:rPr>
              <a:t>2018</a:t>
            </a:r>
            <a:r>
              <a:rPr lang="ja-JP" altLang="en-US" sz="1138" dirty="0">
                <a:latin typeface="+mj-ea"/>
              </a:rPr>
              <a:t>（平成</a:t>
            </a:r>
            <a:r>
              <a:rPr lang="en-US" altLang="ja-JP" sz="1138" dirty="0">
                <a:latin typeface="+mj-ea"/>
              </a:rPr>
              <a:t>30</a:t>
            </a:r>
            <a:r>
              <a:rPr lang="ja-JP" altLang="en-US" sz="1138" dirty="0">
                <a:latin typeface="+mj-ea"/>
              </a:rPr>
              <a:t>）年</a:t>
            </a:r>
            <a:r>
              <a:rPr lang="en-US" altLang="ja-JP" sz="1138" dirty="0">
                <a:latin typeface="+mj-ea"/>
              </a:rPr>
              <a:t>10</a:t>
            </a:r>
            <a:r>
              <a:rPr lang="ja-JP" altLang="en-US" sz="1138" dirty="0">
                <a:latin typeface="+mj-ea"/>
              </a:rPr>
              <a:t>月　一般社団法人設立</a:t>
            </a:r>
            <a:endParaRPr lang="en-US" altLang="ja-JP" sz="1138" dirty="0">
              <a:latin typeface="+mj-ea"/>
            </a:endParaRPr>
          </a:p>
          <a:p>
            <a:r>
              <a:rPr lang="en-US" altLang="ja-JP" sz="1138" dirty="0">
                <a:latin typeface="+mj-ea"/>
              </a:rPr>
              <a:t>2019</a:t>
            </a:r>
            <a:r>
              <a:rPr lang="ja-JP" altLang="en-US" sz="1138" dirty="0">
                <a:latin typeface="+mj-ea"/>
              </a:rPr>
              <a:t>（平成</a:t>
            </a:r>
            <a:r>
              <a:rPr lang="en-US" altLang="ja-JP" sz="1138" dirty="0">
                <a:latin typeface="+mj-ea"/>
              </a:rPr>
              <a:t>31</a:t>
            </a:r>
            <a:r>
              <a:rPr lang="ja-JP" altLang="en-US" sz="1138" dirty="0">
                <a:latin typeface="+mj-ea"/>
              </a:rPr>
              <a:t>）年  </a:t>
            </a:r>
            <a:r>
              <a:rPr lang="en-US" altLang="ja-JP" sz="1138" dirty="0">
                <a:latin typeface="+mj-ea"/>
              </a:rPr>
              <a:t>4</a:t>
            </a:r>
            <a:r>
              <a:rPr lang="ja-JP" altLang="en-US" sz="1138" dirty="0">
                <a:latin typeface="+mj-ea"/>
              </a:rPr>
              <a:t>月　一般社団法人運用開始</a:t>
            </a:r>
            <a:endParaRPr lang="en-US" altLang="ja-JP" sz="1138" dirty="0">
              <a:latin typeface="+mj-ea"/>
            </a:endParaRPr>
          </a:p>
          <a:p>
            <a:r>
              <a:rPr lang="en-US" altLang="ja-JP" sz="1138" dirty="0">
                <a:latin typeface="+mj-ea"/>
              </a:rPr>
              <a:t>2020</a:t>
            </a:r>
            <a:r>
              <a:rPr lang="ja-JP" altLang="en-US" sz="1138" dirty="0">
                <a:latin typeface="+mj-ea"/>
              </a:rPr>
              <a:t>（令和  </a:t>
            </a:r>
            <a:r>
              <a:rPr lang="en-US" altLang="ja-JP" sz="1138" dirty="0">
                <a:latin typeface="+mj-ea"/>
              </a:rPr>
              <a:t>2</a:t>
            </a:r>
            <a:r>
              <a:rPr lang="ja-JP" altLang="en-US" sz="1138" dirty="0">
                <a:latin typeface="+mj-ea"/>
              </a:rPr>
              <a:t>）年  </a:t>
            </a:r>
            <a:r>
              <a:rPr lang="en-US" altLang="ja-JP" sz="1138" dirty="0">
                <a:latin typeface="+mj-ea"/>
              </a:rPr>
              <a:t>1</a:t>
            </a:r>
            <a:r>
              <a:rPr lang="ja-JP" altLang="en-US" sz="1138" dirty="0">
                <a:latin typeface="+mj-ea"/>
              </a:rPr>
              <a:t>月　第３種旅行業登録</a:t>
            </a:r>
            <a:endParaRPr lang="en-US" altLang="ja-JP" sz="1138" dirty="0">
              <a:latin typeface="+mj-ea"/>
            </a:endParaRPr>
          </a:p>
          <a:p>
            <a:r>
              <a:rPr lang="en-US" altLang="ja-JP" sz="1138" dirty="0">
                <a:latin typeface="+mj-ea"/>
              </a:rPr>
              <a:t>2022</a:t>
            </a:r>
            <a:r>
              <a:rPr lang="ja-JP" altLang="en-US" sz="1138" dirty="0">
                <a:latin typeface="+mj-ea"/>
              </a:rPr>
              <a:t>（令和  </a:t>
            </a:r>
            <a:r>
              <a:rPr lang="en-US" altLang="ja-JP" sz="1138" dirty="0">
                <a:latin typeface="+mj-ea"/>
              </a:rPr>
              <a:t>4</a:t>
            </a:r>
            <a:r>
              <a:rPr lang="ja-JP" altLang="en-US" sz="1138" dirty="0">
                <a:latin typeface="+mj-ea"/>
              </a:rPr>
              <a:t>）年  </a:t>
            </a:r>
            <a:r>
              <a:rPr lang="en-US" altLang="ja-JP" sz="1138" dirty="0">
                <a:latin typeface="+mj-ea"/>
              </a:rPr>
              <a:t>3</a:t>
            </a:r>
            <a:r>
              <a:rPr lang="ja-JP" altLang="en-US" sz="1138" dirty="0">
                <a:latin typeface="+mj-ea"/>
              </a:rPr>
              <a:t>月　地域</a:t>
            </a:r>
            <a:r>
              <a:rPr lang="en-US" altLang="ja-JP" sz="1138" dirty="0">
                <a:latin typeface="+mj-ea"/>
              </a:rPr>
              <a:t>DMO</a:t>
            </a:r>
            <a:r>
              <a:rPr lang="ja-JP" altLang="en-US" sz="1138" dirty="0" smtClean="0">
                <a:latin typeface="+mj-ea"/>
              </a:rPr>
              <a:t>登録</a:t>
            </a:r>
            <a:endParaRPr lang="en-US" altLang="ja-JP" sz="1138" dirty="0" smtClean="0">
              <a:latin typeface="+mj-ea"/>
            </a:endParaRPr>
          </a:p>
          <a:p>
            <a:r>
              <a:rPr lang="en-US" altLang="ja-JP" sz="1138" dirty="0" smtClean="0">
                <a:latin typeface="+mj-ea"/>
              </a:rPr>
              <a:t>2025</a:t>
            </a:r>
            <a:r>
              <a:rPr lang="ja-JP" altLang="en-US" sz="1138" dirty="0" smtClean="0">
                <a:latin typeface="+mj-ea"/>
              </a:rPr>
              <a:t>（</a:t>
            </a:r>
            <a:r>
              <a:rPr lang="ja-JP" altLang="en-US" sz="1138" dirty="0">
                <a:latin typeface="+mj-ea"/>
              </a:rPr>
              <a:t>令和  </a:t>
            </a:r>
            <a:r>
              <a:rPr lang="en-US" altLang="ja-JP" sz="1138" dirty="0" smtClean="0">
                <a:latin typeface="+mj-ea"/>
              </a:rPr>
              <a:t>7</a:t>
            </a:r>
            <a:r>
              <a:rPr lang="ja-JP" altLang="en-US" sz="1138" dirty="0" smtClean="0">
                <a:latin typeface="+mj-ea"/>
              </a:rPr>
              <a:t>）</a:t>
            </a:r>
            <a:r>
              <a:rPr lang="ja-JP" altLang="en-US" sz="1138" dirty="0">
                <a:latin typeface="+mj-ea"/>
              </a:rPr>
              <a:t>年  </a:t>
            </a:r>
            <a:r>
              <a:rPr lang="en-US" altLang="ja-JP" sz="1138" dirty="0">
                <a:latin typeface="+mj-ea"/>
              </a:rPr>
              <a:t>3</a:t>
            </a:r>
            <a:r>
              <a:rPr lang="ja-JP" altLang="en-US" sz="1138" dirty="0">
                <a:latin typeface="+mj-ea"/>
              </a:rPr>
              <a:t>月　地域</a:t>
            </a:r>
            <a:r>
              <a:rPr lang="en-US" altLang="ja-JP" sz="1138" dirty="0" smtClean="0">
                <a:latin typeface="+mj-ea"/>
              </a:rPr>
              <a:t>DMO</a:t>
            </a:r>
            <a:r>
              <a:rPr lang="ja-JP" altLang="en-US" sz="1138" dirty="0" smtClean="0">
                <a:latin typeface="+mj-ea"/>
              </a:rPr>
              <a:t>更新登録</a:t>
            </a:r>
            <a:endParaRPr lang="en-US" altLang="ja-JP" sz="1138" dirty="0">
              <a:latin typeface="+mj-ea"/>
            </a:endParaRPr>
          </a:p>
          <a:p>
            <a:endParaRPr lang="ja-JP" altLang="en-US" sz="1138" dirty="0"/>
          </a:p>
        </p:txBody>
      </p:sp>
      <p:sp>
        <p:nvSpPr>
          <p:cNvPr id="12" name="テキスト ボックス 11"/>
          <p:cNvSpPr txBox="1"/>
          <p:nvPr/>
        </p:nvSpPr>
        <p:spPr>
          <a:xfrm>
            <a:off x="1042657" y="4556544"/>
            <a:ext cx="3285722" cy="967894"/>
          </a:xfrm>
          <a:prstGeom prst="rect">
            <a:avLst/>
          </a:prstGeom>
          <a:noFill/>
        </p:spPr>
        <p:txBody>
          <a:bodyPr wrap="square" rtlCol="0">
            <a:spAutoFit/>
          </a:bodyPr>
          <a:lstStyle/>
          <a:p>
            <a:r>
              <a:rPr lang="ja-JP" altLang="en-US" sz="1138" dirty="0">
                <a:latin typeface="+mn-ea"/>
              </a:rPr>
              <a:t>　</a:t>
            </a:r>
            <a:r>
              <a:rPr lang="ja-JP" altLang="ja-JP" sz="1138" dirty="0"/>
              <a:t>「体験観光推進」、「観光プロモーション」、「町産品等の販売・開発」を基軸としながら、アンテナショップ</a:t>
            </a:r>
            <a:r>
              <a:rPr lang="ja-JP" altLang="ja-JP" sz="1138" dirty="0" err="1"/>
              <a:t>ぷらっと</a:t>
            </a:r>
            <a:r>
              <a:rPr lang="ja-JP" altLang="ja-JP" sz="1138" dirty="0"/>
              <a:t>江差やかもめ島マリンピング運営など観光に関わる業務をもって町の活性化へとつなげるべく活動</a:t>
            </a:r>
            <a:endParaRPr lang="en-US" altLang="ja-JP" sz="1138" dirty="0">
              <a:latin typeface="+mn-ea"/>
            </a:endParaRPr>
          </a:p>
        </p:txBody>
      </p:sp>
      <p:sp>
        <p:nvSpPr>
          <p:cNvPr id="2" name="テキスト ボックス 1"/>
          <p:cNvSpPr txBox="1"/>
          <p:nvPr/>
        </p:nvSpPr>
        <p:spPr>
          <a:xfrm>
            <a:off x="362491" y="416427"/>
            <a:ext cx="1360331" cy="307777"/>
          </a:xfrm>
          <a:prstGeom prst="rect">
            <a:avLst/>
          </a:prstGeom>
          <a:noFill/>
        </p:spPr>
        <p:txBody>
          <a:bodyPr wrap="square" rtlCol="0">
            <a:spAutoFit/>
          </a:bodyPr>
          <a:lstStyle/>
          <a:p>
            <a:r>
              <a:rPr lang="en-US" altLang="ja-JP" sz="1400" dirty="0"/>
              <a:t>【</a:t>
            </a:r>
            <a:r>
              <a:rPr lang="ja-JP" altLang="en-US" sz="1400" dirty="0"/>
              <a:t>沿　革　等</a:t>
            </a:r>
            <a:r>
              <a:rPr lang="en-US" altLang="ja-JP" sz="1400" dirty="0"/>
              <a:t>】</a:t>
            </a:r>
            <a:endParaRPr lang="ja-JP" altLang="en-US" sz="1400" dirty="0"/>
          </a:p>
        </p:txBody>
      </p:sp>
      <p:sp>
        <p:nvSpPr>
          <p:cNvPr id="13" name="テキスト ボックス 12"/>
          <p:cNvSpPr txBox="1"/>
          <p:nvPr/>
        </p:nvSpPr>
        <p:spPr>
          <a:xfrm>
            <a:off x="4325154" y="411925"/>
            <a:ext cx="4166450" cy="307777"/>
          </a:xfrm>
          <a:prstGeom prst="rect">
            <a:avLst/>
          </a:prstGeom>
          <a:noFill/>
        </p:spPr>
        <p:txBody>
          <a:bodyPr wrap="square" rtlCol="0">
            <a:spAutoFit/>
          </a:bodyPr>
          <a:lstStyle/>
          <a:p>
            <a:r>
              <a:rPr lang="en-US" altLang="ja-JP" sz="1400" dirty="0"/>
              <a:t>【</a:t>
            </a:r>
            <a:r>
              <a:rPr lang="ja-JP" altLang="en-US" sz="1400" dirty="0"/>
              <a:t>第６次江差町総合計画（後期計画）との整合性</a:t>
            </a:r>
            <a:r>
              <a:rPr lang="en-US" altLang="ja-JP" sz="1400" dirty="0"/>
              <a:t>】</a:t>
            </a:r>
            <a:endParaRPr lang="ja-JP" altLang="en-US" sz="1400" dirty="0"/>
          </a:p>
        </p:txBody>
      </p:sp>
      <p:sp>
        <p:nvSpPr>
          <p:cNvPr id="16" name="円/楕円 15"/>
          <p:cNvSpPr/>
          <p:nvPr/>
        </p:nvSpPr>
        <p:spPr>
          <a:xfrm>
            <a:off x="4487093" y="929443"/>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 name="テキスト ボックス 2"/>
          <p:cNvSpPr txBox="1"/>
          <p:nvPr/>
        </p:nvSpPr>
        <p:spPr>
          <a:xfrm>
            <a:off x="4666853" y="1080983"/>
            <a:ext cx="1142329" cy="276999"/>
          </a:xfrm>
          <a:prstGeom prst="rect">
            <a:avLst/>
          </a:prstGeom>
          <a:noFill/>
        </p:spPr>
        <p:txBody>
          <a:bodyPr wrap="square" rtlCol="0">
            <a:spAutoFit/>
          </a:bodyPr>
          <a:lstStyle/>
          <a:p>
            <a:r>
              <a:rPr lang="ja-JP" altLang="en-US" sz="1200" dirty="0"/>
              <a:t>［ 江差を磨く ］</a:t>
            </a:r>
          </a:p>
        </p:txBody>
      </p:sp>
      <p:sp>
        <p:nvSpPr>
          <p:cNvPr id="5" name="テキスト ボックス 4"/>
          <p:cNvSpPr txBox="1"/>
          <p:nvPr/>
        </p:nvSpPr>
        <p:spPr>
          <a:xfrm>
            <a:off x="5955896" y="892242"/>
            <a:ext cx="3378647" cy="600164"/>
          </a:xfrm>
          <a:prstGeom prst="rect">
            <a:avLst/>
          </a:prstGeom>
          <a:noFill/>
        </p:spPr>
        <p:txBody>
          <a:bodyPr wrap="square" rtlCol="0">
            <a:spAutoFit/>
          </a:bodyPr>
          <a:lstStyle/>
          <a:p>
            <a:r>
              <a:rPr lang="ja-JP" altLang="ja-JP" sz="1100" dirty="0">
                <a:latin typeface="+mj-ea"/>
                <a:ea typeface="+mj-ea"/>
              </a:rPr>
              <a:t>■地域資源を有効活用した観光受け入れ体制の推進</a:t>
            </a:r>
          </a:p>
          <a:p>
            <a:r>
              <a:rPr lang="ja-JP" altLang="ja-JP" sz="1100" dirty="0">
                <a:latin typeface="+mj-ea"/>
                <a:ea typeface="+mj-ea"/>
              </a:rPr>
              <a:t>■住民の参画意識の醸成</a:t>
            </a:r>
            <a:r>
              <a:rPr lang="en-US" altLang="ja-JP" sz="1100" dirty="0">
                <a:latin typeface="+mj-ea"/>
                <a:ea typeface="+mj-ea"/>
              </a:rPr>
              <a:t> </a:t>
            </a:r>
            <a:endParaRPr lang="ja-JP" altLang="ja-JP" sz="1100" dirty="0">
              <a:latin typeface="+mj-ea"/>
              <a:ea typeface="+mj-ea"/>
            </a:endParaRPr>
          </a:p>
          <a:p>
            <a:r>
              <a:rPr lang="ja-JP" altLang="ja-JP" sz="1100" dirty="0">
                <a:latin typeface="+mj-ea"/>
                <a:ea typeface="+mj-ea"/>
              </a:rPr>
              <a:t>■地域ブランディングを促進する観光アイテムの開発</a:t>
            </a:r>
            <a:endParaRPr lang="ja-JP" altLang="en-US" sz="1100" dirty="0">
              <a:latin typeface="+mj-ea"/>
              <a:ea typeface="+mj-ea"/>
            </a:endParaRPr>
          </a:p>
        </p:txBody>
      </p:sp>
      <p:sp>
        <p:nvSpPr>
          <p:cNvPr id="15" name="円/楕円 14"/>
          <p:cNvSpPr/>
          <p:nvPr/>
        </p:nvSpPr>
        <p:spPr>
          <a:xfrm>
            <a:off x="4520138" y="1749498"/>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4" name="テキスト ボックス 13"/>
          <p:cNvSpPr txBox="1"/>
          <p:nvPr/>
        </p:nvSpPr>
        <p:spPr>
          <a:xfrm>
            <a:off x="4544502" y="1882300"/>
            <a:ext cx="1506499" cy="276999"/>
          </a:xfrm>
          <a:prstGeom prst="rect">
            <a:avLst/>
          </a:prstGeom>
          <a:noFill/>
        </p:spPr>
        <p:txBody>
          <a:bodyPr wrap="square" rtlCol="0">
            <a:spAutoFit/>
          </a:bodyPr>
          <a:lstStyle/>
          <a:p>
            <a:r>
              <a:rPr lang="ja-JP" altLang="en-US" sz="1200" dirty="0"/>
              <a:t>［ 江差を発信する ］</a:t>
            </a:r>
          </a:p>
        </p:txBody>
      </p:sp>
      <p:sp>
        <p:nvSpPr>
          <p:cNvPr id="7" name="テキスト ボックス 6"/>
          <p:cNvSpPr txBox="1"/>
          <p:nvPr/>
        </p:nvSpPr>
        <p:spPr>
          <a:xfrm>
            <a:off x="5972523" y="1661235"/>
            <a:ext cx="3777490" cy="769441"/>
          </a:xfrm>
          <a:prstGeom prst="rect">
            <a:avLst/>
          </a:prstGeom>
          <a:noFill/>
        </p:spPr>
        <p:txBody>
          <a:bodyPr wrap="square" rtlCol="0">
            <a:spAutoFit/>
          </a:bodyPr>
          <a:lstStyle/>
          <a:p>
            <a:r>
              <a:rPr lang="ja-JP" altLang="ja-JP" sz="1100" dirty="0"/>
              <a:t>■各種メディアを活用した体系的な江差町のブランド力向上</a:t>
            </a:r>
            <a:r>
              <a:rPr lang="en-US" altLang="ja-JP" sz="1100" dirty="0"/>
              <a:t> </a:t>
            </a:r>
            <a:endParaRPr lang="ja-JP" altLang="ja-JP" sz="1100" dirty="0"/>
          </a:p>
          <a:p>
            <a:r>
              <a:rPr lang="ja-JP" altLang="ja-JP" sz="1100" dirty="0"/>
              <a:t>■住民・観光客が主体となった観光情報の発信</a:t>
            </a:r>
          </a:p>
          <a:p>
            <a:r>
              <a:rPr lang="ja-JP" altLang="ja-JP" sz="1100" dirty="0"/>
              <a:t>■コンテンツ・マネジメントによる観光ポータルサイトの充実</a:t>
            </a:r>
          </a:p>
          <a:p>
            <a:r>
              <a:rPr lang="ja-JP" altLang="ja-JP" sz="1100" dirty="0"/>
              <a:t>■江差追分をはじめとした郷土芸能の発信</a:t>
            </a:r>
            <a:endParaRPr lang="ja-JP" altLang="en-US" sz="1100" dirty="0"/>
          </a:p>
        </p:txBody>
      </p:sp>
      <p:sp>
        <p:nvSpPr>
          <p:cNvPr id="17" name="円/楕円 16"/>
          <p:cNvSpPr/>
          <p:nvPr/>
        </p:nvSpPr>
        <p:spPr>
          <a:xfrm>
            <a:off x="4553184" y="2605014"/>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8" name="テキスト ボックス 17"/>
          <p:cNvSpPr txBox="1"/>
          <p:nvPr/>
        </p:nvSpPr>
        <p:spPr>
          <a:xfrm>
            <a:off x="4707722" y="2755376"/>
            <a:ext cx="1142329" cy="276999"/>
          </a:xfrm>
          <a:prstGeom prst="rect">
            <a:avLst/>
          </a:prstGeom>
          <a:noFill/>
        </p:spPr>
        <p:txBody>
          <a:bodyPr wrap="square" rtlCol="0">
            <a:spAutoFit/>
          </a:bodyPr>
          <a:lstStyle/>
          <a:p>
            <a:r>
              <a:rPr lang="ja-JP" altLang="en-US" sz="1200" dirty="0"/>
              <a:t>［ 江差に誘う ］</a:t>
            </a:r>
          </a:p>
        </p:txBody>
      </p:sp>
      <p:sp>
        <p:nvSpPr>
          <p:cNvPr id="21" name="テキスト ボックス 20"/>
          <p:cNvSpPr txBox="1"/>
          <p:nvPr/>
        </p:nvSpPr>
        <p:spPr>
          <a:xfrm>
            <a:off x="5987509" y="2555995"/>
            <a:ext cx="3659198" cy="600164"/>
          </a:xfrm>
          <a:prstGeom prst="rect">
            <a:avLst/>
          </a:prstGeom>
          <a:noFill/>
        </p:spPr>
        <p:txBody>
          <a:bodyPr wrap="square" rtlCol="0">
            <a:spAutoFit/>
          </a:bodyPr>
          <a:lstStyle/>
          <a:p>
            <a:r>
              <a:rPr lang="ja-JP" altLang="ja-JP" sz="1100" dirty="0"/>
              <a:t>■公共交通機関等（民間事業者）と連携した</a:t>
            </a:r>
            <a:r>
              <a:rPr lang="en-US" altLang="ja-JP" sz="1100" dirty="0"/>
              <a:t>2</a:t>
            </a:r>
            <a:r>
              <a:rPr lang="ja-JP" altLang="ja-JP" sz="1100" dirty="0"/>
              <a:t>次交通対策</a:t>
            </a:r>
          </a:p>
          <a:p>
            <a:r>
              <a:rPr lang="ja-JP" altLang="ja-JP" sz="1100" dirty="0"/>
              <a:t>■広域連携による観光誘客の推進</a:t>
            </a:r>
            <a:endParaRPr lang="en-US" altLang="ja-JP" sz="1100" dirty="0"/>
          </a:p>
          <a:p>
            <a:r>
              <a:rPr lang="ja-JP" altLang="ja-JP" sz="1100" dirty="0"/>
              <a:t>■交流人口・関係人口増加に向けた取り組みの強化</a:t>
            </a:r>
            <a:endParaRPr lang="ja-JP" altLang="en-US" sz="1100" dirty="0"/>
          </a:p>
        </p:txBody>
      </p:sp>
      <p:sp>
        <p:nvSpPr>
          <p:cNvPr id="23" name="円/楕円 22"/>
          <p:cNvSpPr/>
          <p:nvPr/>
        </p:nvSpPr>
        <p:spPr>
          <a:xfrm>
            <a:off x="4579872" y="3421722"/>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2" name="テキスト ボックス 21"/>
          <p:cNvSpPr txBox="1"/>
          <p:nvPr/>
        </p:nvSpPr>
        <p:spPr>
          <a:xfrm>
            <a:off x="4761957" y="3574268"/>
            <a:ext cx="1142329" cy="276999"/>
          </a:xfrm>
          <a:prstGeom prst="rect">
            <a:avLst/>
          </a:prstGeom>
          <a:noFill/>
        </p:spPr>
        <p:txBody>
          <a:bodyPr wrap="square" rtlCol="0">
            <a:spAutoFit/>
          </a:bodyPr>
          <a:lstStyle/>
          <a:p>
            <a:r>
              <a:rPr lang="ja-JP" altLang="en-US" sz="1200" dirty="0"/>
              <a:t>［ 江差で憩う ］</a:t>
            </a:r>
          </a:p>
        </p:txBody>
      </p:sp>
      <p:sp>
        <p:nvSpPr>
          <p:cNvPr id="26" name="円/楕円 25"/>
          <p:cNvSpPr/>
          <p:nvPr/>
        </p:nvSpPr>
        <p:spPr>
          <a:xfrm>
            <a:off x="4615243" y="4269375"/>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5" name="テキスト ボックス 24"/>
          <p:cNvSpPr txBox="1"/>
          <p:nvPr/>
        </p:nvSpPr>
        <p:spPr>
          <a:xfrm>
            <a:off x="4666853" y="4429170"/>
            <a:ext cx="1652157" cy="276999"/>
          </a:xfrm>
          <a:prstGeom prst="rect">
            <a:avLst/>
          </a:prstGeom>
          <a:noFill/>
        </p:spPr>
        <p:txBody>
          <a:bodyPr wrap="square" rtlCol="0">
            <a:spAutoFit/>
          </a:bodyPr>
          <a:lstStyle/>
          <a:p>
            <a:r>
              <a:rPr lang="ja-JP" altLang="en-US" sz="1200" dirty="0"/>
              <a:t>［ 江差を経営する ］</a:t>
            </a:r>
          </a:p>
        </p:txBody>
      </p:sp>
      <p:sp>
        <p:nvSpPr>
          <p:cNvPr id="29" name="テキスト ボックス 28"/>
          <p:cNvSpPr txBox="1"/>
          <p:nvPr/>
        </p:nvSpPr>
        <p:spPr>
          <a:xfrm>
            <a:off x="5987509" y="3319405"/>
            <a:ext cx="3676605" cy="769441"/>
          </a:xfrm>
          <a:prstGeom prst="rect">
            <a:avLst/>
          </a:prstGeom>
          <a:noFill/>
        </p:spPr>
        <p:txBody>
          <a:bodyPr wrap="square" rtlCol="0">
            <a:spAutoFit/>
          </a:bodyPr>
          <a:lstStyle/>
          <a:p>
            <a:r>
              <a:rPr lang="ja-JP" altLang="ja-JP" sz="1100" dirty="0"/>
              <a:t>■着地型観光を推進するＤＭＳ（観光マネジメントシステム）</a:t>
            </a:r>
            <a:r>
              <a:rPr lang="ja-JP" altLang="en-US" sz="1100" dirty="0"/>
              <a:t>　</a:t>
            </a:r>
            <a:endParaRPr lang="en-US" altLang="ja-JP" sz="1100" dirty="0"/>
          </a:p>
          <a:p>
            <a:r>
              <a:rPr lang="ja-JP" altLang="en-US" sz="1100" dirty="0"/>
              <a:t>　 </a:t>
            </a:r>
            <a:r>
              <a:rPr lang="ja-JP" altLang="ja-JP" sz="1100" dirty="0"/>
              <a:t>のデザイン</a:t>
            </a:r>
          </a:p>
          <a:p>
            <a:r>
              <a:rPr lang="en-US" altLang="ja-JP" sz="1100" dirty="0"/>
              <a:t>■</a:t>
            </a:r>
            <a:r>
              <a:rPr lang="ja-JP" altLang="ja-JP" sz="1100" dirty="0"/>
              <a:t>体験型観光プログラム充実</a:t>
            </a:r>
          </a:p>
          <a:p>
            <a:r>
              <a:rPr lang="ja-JP" altLang="ja-JP" sz="1100" dirty="0"/>
              <a:t>■</a:t>
            </a:r>
            <a:r>
              <a:rPr lang="en-US" altLang="ja-JP" sz="1100" dirty="0"/>
              <a:t>WEB</a:t>
            </a:r>
            <a:r>
              <a:rPr lang="ja-JP" altLang="ja-JP" sz="1100" dirty="0"/>
              <a:t>予約・決済機能の</a:t>
            </a:r>
            <a:r>
              <a:rPr lang="ja-JP" altLang="ja-JP" sz="1100" dirty="0" smtClean="0"/>
              <a:t>導入</a:t>
            </a:r>
            <a:endParaRPr lang="ja-JP" altLang="ja-JP" sz="1100" dirty="0"/>
          </a:p>
        </p:txBody>
      </p:sp>
      <p:sp>
        <p:nvSpPr>
          <p:cNvPr id="30" name="テキスト ボックス 29"/>
          <p:cNvSpPr txBox="1"/>
          <p:nvPr/>
        </p:nvSpPr>
        <p:spPr>
          <a:xfrm>
            <a:off x="6006328" y="4365129"/>
            <a:ext cx="3638780" cy="430887"/>
          </a:xfrm>
          <a:prstGeom prst="rect">
            <a:avLst/>
          </a:prstGeom>
          <a:noFill/>
        </p:spPr>
        <p:txBody>
          <a:bodyPr wrap="square" rtlCol="0">
            <a:spAutoFit/>
          </a:bodyPr>
          <a:lstStyle/>
          <a:p>
            <a:r>
              <a:rPr lang="ja-JP" altLang="ja-JP" sz="1100" dirty="0"/>
              <a:t>■北海道江差観光みらい機構を中核組織とした地域</a:t>
            </a:r>
            <a:r>
              <a:rPr lang="ja-JP" altLang="ja-JP" sz="1100" dirty="0" smtClean="0"/>
              <a:t>マネ</a:t>
            </a:r>
            <a:endParaRPr lang="en-US" altLang="ja-JP" sz="1100" dirty="0" smtClean="0"/>
          </a:p>
          <a:p>
            <a:r>
              <a:rPr lang="en-US" altLang="ja-JP" sz="1100" dirty="0"/>
              <a:t> </a:t>
            </a:r>
            <a:r>
              <a:rPr lang="en-US" altLang="ja-JP" sz="1100" dirty="0" smtClean="0"/>
              <a:t>   </a:t>
            </a:r>
            <a:r>
              <a:rPr lang="ja-JP" altLang="ja-JP" sz="1100" dirty="0" smtClean="0"/>
              <a:t>ジメント</a:t>
            </a:r>
            <a:r>
              <a:rPr lang="ja-JP" altLang="ja-JP" sz="1100" dirty="0"/>
              <a:t>による稼ぐ仕組みの構築</a:t>
            </a:r>
            <a:endParaRPr lang="ja-JP" altLang="en-US" sz="1100" dirty="0"/>
          </a:p>
        </p:txBody>
      </p:sp>
      <p:sp>
        <p:nvSpPr>
          <p:cNvPr id="4" name="テキスト ボックス 3"/>
          <p:cNvSpPr txBox="1"/>
          <p:nvPr/>
        </p:nvSpPr>
        <p:spPr>
          <a:xfrm>
            <a:off x="4889398" y="5175080"/>
            <a:ext cx="4718644" cy="276999"/>
          </a:xfrm>
          <a:prstGeom prst="rect">
            <a:avLst/>
          </a:prstGeom>
          <a:noFill/>
          <a:ln>
            <a:solidFill>
              <a:schemeClr val="tx1"/>
            </a:solidFill>
          </a:ln>
        </p:spPr>
        <p:txBody>
          <a:bodyPr wrap="square" rtlCol="0">
            <a:spAutoFit/>
          </a:bodyPr>
          <a:lstStyle/>
          <a:p>
            <a:pPr algn="ctr"/>
            <a:r>
              <a:rPr lang="ja-JP" altLang="en-US" sz="1200" dirty="0"/>
              <a:t>誇りある暮らしを未来へ紡ぎ、みんなでつくる自分たちごとのまちづくり</a:t>
            </a:r>
          </a:p>
        </p:txBody>
      </p:sp>
      <p:sp>
        <p:nvSpPr>
          <p:cNvPr id="31" name="テキスト ボックス 30"/>
          <p:cNvSpPr txBox="1"/>
          <p:nvPr/>
        </p:nvSpPr>
        <p:spPr>
          <a:xfrm>
            <a:off x="4838795" y="5878891"/>
            <a:ext cx="4855770" cy="276999"/>
          </a:xfrm>
          <a:prstGeom prst="rect">
            <a:avLst/>
          </a:prstGeom>
          <a:noFill/>
        </p:spPr>
        <p:txBody>
          <a:bodyPr wrap="square" rtlCol="0">
            <a:spAutoFit/>
          </a:bodyPr>
          <a:lstStyle/>
          <a:p>
            <a:r>
              <a:rPr lang="ja-JP" altLang="ja-JP" sz="1200" u="sng" dirty="0"/>
              <a:t>“観光振興による地域経済の発展「エエ町、江差。」の実現”を目指します</a:t>
            </a:r>
            <a:endParaRPr lang="ja-JP" altLang="en-US" sz="1200" u="sng" dirty="0"/>
          </a:p>
        </p:txBody>
      </p:sp>
      <p:sp>
        <p:nvSpPr>
          <p:cNvPr id="32" name="下矢印 31"/>
          <p:cNvSpPr/>
          <p:nvPr/>
        </p:nvSpPr>
        <p:spPr>
          <a:xfrm>
            <a:off x="7056991" y="5549597"/>
            <a:ext cx="383458" cy="286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9" name="テキスト ボックス 18"/>
          <p:cNvSpPr txBox="1"/>
          <p:nvPr/>
        </p:nvSpPr>
        <p:spPr>
          <a:xfrm>
            <a:off x="9155289" y="6355644"/>
            <a:ext cx="489819" cy="338554"/>
          </a:xfrm>
          <a:prstGeom prst="rect">
            <a:avLst/>
          </a:prstGeom>
          <a:noFill/>
        </p:spPr>
        <p:txBody>
          <a:bodyPr wrap="square" rtlCol="0">
            <a:spAutoFit/>
          </a:bodyPr>
          <a:lstStyle/>
          <a:p>
            <a:r>
              <a:rPr kumimoji="1" lang="en-US" altLang="ja-JP" sz="1600" dirty="0" smtClean="0">
                <a:latin typeface="+mj-ea"/>
                <a:ea typeface="+mj-ea"/>
              </a:rPr>
              <a:t>1</a:t>
            </a:r>
            <a:endParaRPr kumimoji="1" lang="ja-JP" altLang="en-US" sz="1600" dirty="0">
              <a:latin typeface="+mj-ea"/>
              <a:ea typeface="+mj-ea"/>
            </a:endParaRPr>
          </a:p>
        </p:txBody>
      </p:sp>
    </p:spTree>
    <p:extLst>
      <p:ext uri="{BB962C8B-B14F-4D97-AF65-F5344CB8AC3E}">
        <p14:creationId xmlns:p14="http://schemas.microsoft.com/office/powerpoint/2010/main" val="143312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027" y="309542"/>
            <a:ext cx="4481666" cy="307777"/>
          </a:xfrm>
          <a:prstGeom prst="rect">
            <a:avLst/>
          </a:prstGeom>
          <a:noFill/>
        </p:spPr>
        <p:txBody>
          <a:bodyPr wrap="square" rtlCol="0">
            <a:spAutoFit/>
          </a:bodyPr>
          <a:lstStyle/>
          <a:p>
            <a:r>
              <a:rPr lang="en-US" altLang="ja-JP" sz="1400" dirty="0"/>
              <a:t>【</a:t>
            </a:r>
            <a:r>
              <a:rPr lang="ja-JP" altLang="en-US" sz="1400" dirty="0">
                <a:latin typeface="+mj-ea"/>
                <a:ea typeface="+mj-ea"/>
              </a:rPr>
              <a:t>中期計画３か年の活動（</a:t>
            </a:r>
            <a:r>
              <a:rPr lang="en-US" altLang="ja-JP" sz="1400" dirty="0">
                <a:latin typeface="+mj-ea"/>
                <a:ea typeface="+mj-ea"/>
              </a:rPr>
              <a:t>2025</a:t>
            </a:r>
            <a:r>
              <a:rPr lang="ja-JP" altLang="en-US" sz="1400" dirty="0">
                <a:latin typeface="+mj-ea"/>
                <a:ea typeface="+mj-ea"/>
              </a:rPr>
              <a:t>～</a:t>
            </a:r>
            <a:r>
              <a:rPr lang="en-US" altLang="ja-JP" sz="1400" dirty="0">
                <a:latin typeface="+mj-ea"/>
                <a:ea typeface="+mj-ea"/>
              </a:rPr>
              <a:t>2027</a:t>
            </a:r>
            <a:r>
              <a:rPr lang="ja-JP" altLang="en-US" sz="1400" dirty="0">
                <a:latin typeface="+mj-ea"/>
                <a:ea typeface="+mj-ea"/>
              </a:rPr>
              <a:t>年度）</a:t>
            </a:r>
            <a:r>
              <a:rPr lang="en-US" altLang="ja-JP" sz="1400" dirty="0"/>
              <a:t>】</a:t>
            </a:r>
            <a:endParaRPr lang="ja-JP" altLang="en-US" sz="1400" dirty="0"/>
          </a:p>
        </p:txBody>
      </p:sp>
      <p:sp>
        <p:nvSpPr>
          <p:cNvPr id="25" name="テキスト ボックス 24"/>
          <p:cNvSpPr txBox="1"/>
          <p:nvPr/>
        </p:nvSpPr>
        <p:spPr>
          <a:xfrm>
            <a:off x="242889" y="671918"/>
            <a:ext cx="1224298" cy="276999"/>
          </a:xfrm>
          <a:prstGeom prst="rect">
            <a:avLst/>
          </a:prstGeom>
          <a:noFill/>
        </p:spPr>
        <p:txBody>
          <a:bodyPr wrap="square" rtlCol="0">
            <a:spAutoFit/>
          </a:bodyPr>
          <a:lstStyle/>
          <a:p>
            <a:r>
              <a:rPr lang="en-US" altLang="ja-JP" sz="1200" dirty="0"/>
              <a:t>【</a:t>
            </a:r>
            <a:r>
              <a:rPr lang="ja-JP" altLang="ja-JP" sz="1200" dirty="0"/>
              <a:t>基本方針</a:t>
            </a:r>
            <a:r>
              <a:rPr lang="en-US" altLang="ja-JP" sz="1200" dirty="0"/>
              <a:t>】</a:t>
            </a:r>
            <a:endParaRPr lang="ja-JP" altLang="en-US" sz="1200" dirty="0"/>
          </a:p>
        </p:txBody>
      </p:sp>
      <p:sp>
        <p:nvSpPr>
          <p:cNvPr id="26" name="テキスト ボックス 25"/>
          <p:cNvSpPr txBox="1"/>
          <p:nvPr/>
        </p:nvSpPr>
        <p:spPr>
          <a:xfrm>
            <a:off x="146310" y="1003516"/>
            <a:ext cx="4406503" cy="461665"/>
          </a:xfrm>
          <a:prstGeom prst="rect">
            <a:avLst/>
          </a:prstGeom>
          <a:noFill/>
        </p:spPr>
        <p:txBody>
          <a:bodyPr wrap="square" rtlCol="0">
            <a:spAutoFit/>
          </a:bodyPr>
          <a:lstStyle/>
          <a:p>
            <a:r>
              <a:rPr lang="en-US" altLang="ja-JP" sz="1200" b="1" u="sng" dirty="0"/>
              <a:t>◇</a:t>
            </a:r>
            <a:r>
              <a:rPr lang="ja-JP" altLang="ja-JP" sz="1200" b="1" u="sng" dirty="0"/>
              <a:t>基本方針１</a:t>
            </a:r>
            <a:endParaRPr lang="en-US" altLang="ja-JP" sz="1200" b="1" u="sng" dirty="0"/>
          </a:p>
          <a:p>
            <a:r>
              <a:rPr lang="ja-JP" altLang="ja-JP" sz="1200" b="1" dirty="0"/>
              <a:t>　</a:t>
            </a:r>
            <a:r>
              <a:rPr lang="ja-JP" altLang="en-US" sz="1200" b="1" dirty="0"/>
              <a:t>　　</a:t>
            </a:r>
            <a:r>
              <a:rPr lang="ja-JP" altLang="ja-JP" sz="1200" b="1" u="sng" dirty="0"/>
              <a:t>地域ブランド力の強化と日本遺産地域活性化計画との連動</a:t>
            </a:r>
            <a:endParaRPr lang="ja-JP" altLang="en-US" sz="1200" dirty="0"/>
          </a:p>
        </p:txBody>
      </p:sp>
      <p:sp>
        <p:nvSpPr>
          <p:cNvPr id="27" name="テキスト ボックス 26"/>
          <p:cNvSpPr txBox="1"/>
          <p:nvPr/>
        </p:nvSpPr>
        <p:spPr>
          <a:xfrm>
            <a:off x="202471" y="1535320"/>
            <a:ext cx="2529431" cy="276999"/>
          </a:xfrm>
          <a:prstGeom prst="rect">
            <a:avLst/>
          </a:prstGeom>
          <a:noFill/>
          <a:ln>
            <a:solidFill>
              <a:schemeClr val="tx1"/>
            </a:solidFill>
          </a:ln>
        </p:spPr>
        <p:txBody>
          <a:bodyPr wrap="square" rtlCol="0">
            <a:spAutoFit/>
          </a:bodyPr>
          <a:lstStyle/>
          <a:p>
            <a:r>
              <a:rPr lang="ja-JP" altLang="ja-JP" sz="1200" dirty="0"/>
              <a:t>課題１　町民の参加意識の醸成</a:t>
            </a:r>
            <a:endParaRPr lang="ja-JP" altLang="en-US" sz="1200" dirty="0"/>
          </a:p>
        </p:txBody>
      </p:sp>
      <p:sp>
        <p:nvSpPr>
          <p:cNvPr id="28" name="テキスト ボックス 27"/>
          <p:cNvSpPr txBox="1"/>
          <p:nvPr/>
        </p:nvSpPr>
        <p:spPr>
          <a:xfrm>
            <a:off x="210131" y="1846618"/>
            <a:ext cx="4613099" cy="769441"/>
          </a:xfrm>
          <a:prstGeom prst="rect">
            <a:avLst/>
          </a:prstGeom>
          <a:noFill/>
        </p:spPr>
        <p:txBody>
          <a:bodyPr wrap="square" rtlCol="0">
            <a:spAutoFit/>
          </a:bodyPr>
          <a:lstStyle/>
          <a:p>
            <a:r>
              <a:rPr lang="ja-JP" altLang="ja-JP" sz="1100" dirty="0"/>
              <a:t>・江差町観光まちづくり協議会、ＤＭＯを核とした地域内事業者</a:t>
            </a:r>
            <a:r>
              <a:rPr lang="ja-JP" altLang="ja-JP" sz="1100" dirty="0" smtClean="0"/>
              <a:t>等と</a:t>
            </a:r>
            <a:r>
              <a:rPr lang="ja-JP" altLang="ja-JP" sz="1100" dirty="0"/>
              <a:t>の</a:t>
            </a:r>
            <a:r>
              <a:rPr lang="ja-JP" altLang="ja-JP" sz="1100" dirty="0" smtClean="0"/>
              <a:t>連携</a:t>
            </a:r>
            <a:endParaRPr lang="en-US" altLang="ja-JP" sz="1100" dirty="0" smtClean="0"/>
          </a:p>
          <a:p>
            <a:r>
              <a:rPr lang="en-US" altLang="ja-JP" sz="1100" dirty="0"/>
              <a:t> </a:t>
            </a:r>
            <a:r>
              <a:rPr lang="en-US" altLang="ja-JP" sz="1100" dirty="0" smtClean="0"/>
              <a:t> </a:t>
            </a:r>
            <a:r>
              <a:rPr lang="ja-JP" altLang="ja-JP" sz="1100" dirty="0" smtClean="0"/>
              <a:t>体制構築</a:t>
            </a:r>
            <a:r>
              <a:rPr lang="ja-JP" altLang="ja-JP" sz="1100" dirty="0"/>
              <a:t>による地域経済への波及</a:t>
            </a:r>
          </a:p>
          <a:p>
            <a:r>
              <a:rPr lang="ja-JP" altLang="ja-JP" sz="1100" dirty="0"/>
              <a:t>・観光庁等の補助金を活用した事業展開による町民の巻き込みと観光</a:t>
            </a:r>
            <a:r>
              <a:rPr lang="ja-JP" altLang="ja-JP" sz="1100" dirty="0" smtClean="0"/>
              <a:t>コン</a:t>
            </a:r>
            <a:endParaRPr lang="en-US" altLang="ja-JP" sz="1100" dirty="0" smtClean="0"/>
          </a:p>
          <a:p>
            <a:r>
              <a:rPr lang="en-US" altLang="ja-JP" sz="1100" dirty="0"/>
              <a:t> </a:t>
            </a:r>
            <a:r>
              <a:rPr lang="en-US" altLang="ja-JP" sz="1100" dirty="0" smtClean="0"/>
              <a:t> </a:t>
            </a:r>
            <a:r>
              <a:rPr lang="ja-JP" altLang="ja-JP" sz="1100" dirty="0" smtClean="0"/>
              <a:t>テンツづくり</a:t>
            </a:r>
            <a:endParaRPr lang="ja-JP" altLang="en-US" sz="1100" dirty="0"/>
          </a:p>
        </p:txBody>
      </p:sp>
      <p:sp>
        <p:nvSpPr>
          <p:cNvPr id="29" name="テキスト ボックス 28"/>
          <p:cNvSpPr txBox="1"/>
          <p:nvPr/>
        </p:nvSpPr>
        <p:spPr>
          <a:xfrm>
            <a:off x="213425" y="2626257"/>
            <a:ext cx="2179985" cy="276999"/>
          </a:xfrm>
          <a:prstGeom prst="rect">
            <a:avLst/>
          </a:prstGeom>
          <a:noFill/>
          <a:ln>
            <a:solidFill>
              <a:schemeClr val="tx1"/>
            </a:solidFill>
          </a:ln>
        </p:spPr>
        <p:txBody>
          <a:bodyPr wrap="square" rtlCol="0">
            <a:spAutoFit/>
          </a:bodyPr>
          <a:lstStyle/>
          <a:p>
            <a:r>
              <a:rPr lang="ja-JP" altLang="ja-JP" sz="1200" dirty="0"/>
              <a:t>課題２　地域ブランド力の向上</a:t>
            </a:r>
            <a:endParaRPr lang="ja-JP" altLang="en-US" sz="1200" dirty="0"/>
          </a:p>
        </p:txBody>
      </p:sp>
      <p:sp>
        <p:nvSpPr>
          <p:cNvPr id="30" name="テキスト ボックス 29"/>
          <p:cNvSpPr txBox="1"/>
          <p:nvPr/>
        </p:nvSpPr>
        <p:spPr>
          <a:xfrm>
            <a:off x="210131" y="2903101"/>
            <a:ext cx="3256293" cy="430887"/>
          </a:xfrm>
          <a:prstGeom prst="rect">
            <a:avLst/>
          </a:prstGeom>
          <a:noFill/>
        </p:spPr>
        <p:txBody>
          <a:bodyPr wrap="square" rtlCol="0">
            <a:spAutoFit/>
          </a:bodyPr>
          <a:lstStyle/>
          <a:p>
            <a:r>
              <a:rPr lang="ja-JP" altLang="ja-JP" sz="1100" dirty="0"/>
              <a:t>・日本遺産地域活性化事業の推進</a:t>
            </a:r>
          </a:p>
          <a:p>
            <a:r>
              <a:rPr lang="ja-JP" altLang="ja-JP" sz="1100" dirty="0"/>
              <a:t>・観光ポータルサイトを柱とした効果的な情報発信</a:t>
            </a:r>
            <a:endParaRPr lang="en-US" altLang="ja-JP" sz="1100" dirty="0"/>
          </a:p>
        </p:txBody>
      </p:sp>
      <p:sp>
        <p:nvSpPr>
          <p:cNvPr id="31" name="テキスト ボックス 30"/>
          <p:cNvSpPr txBox="1"/>
          <p:nvPr/>
        </p:nvSpPr>
        <p:spPr>
          <a:xfrm>
            <a:off x="169576" y="3419520"/>
            <a:ext cx="3341314" cy="461665"/>
          </a:xfrm>
          <a:prstGeom prst="rect">
            <a:avLst/>
          </a:prstGeom>
          <a:noFill/>
        </p:spPr>
        <p:txBody>
          <a:bodyPr wrap="square" rtlCol="0">
            <a:spAutoFit/>
          </a:bodyPr>
          <a:lstStyle/>
          <a:p>
            <a:r>
              <a:rPr lang="en-US" altLang="ja-JP" sz="1200" b="1" u="sng" dirty="0"/>
              <a:t>◇</a:t>
            </a:r>
            <a:r>
              <a:rPr lang="ja-JP" altLang="ja-JP" sz="1200" b="1" u="sng" dirty="0"/>
              <a:t>基本方針２</a:t>
            </a:r>
            <a:endParaRPr lang="en-US" altLang="ja-JP" sz="1200" b="1" u="sng" dirty="0"/>
          </a:p>
          <a:p>
            <a:r>
              <a:rPr lang="ja-JP" altLang="en-US" sz="1200" b="1" dirty="0"/>
              <a:t>　　</a:t>
            </a:r>
            <a:r>
              <a:rPr lang="ja-JP" altLang="ja-JP" sz="1200" b="1" dirty="0"/>
              <a:t>　</a:t>
            </a:r>
            <a:r>
              <a:rPr lang="ja-JP" altLang="ja-JP" sz="1200" b="1" u="sng" dirty="0"/>
              <a:t>誘客機能の強化と北の江の島構想との連動</a:t>
            </a:r>
            <a:endParaRPr lang="ja-JP" altLang="en-US" sz="1200" dirty="0"/>
          </a:p>
        </p:txBody>
      </p:sp>
      <p:sp>
        <p:nvSpPr>
          <p:cNvPr id="32" name="テキスト ボックス 31"/>
          <p:cNvSpPr txBox="1"/>
          <p:nvPr/>
        </p:nvSpPr>
        <p:spPr>
          <a:xfrm>
            <a:off x="257275" y="3922006"/>
            <a:ext cx="2535436" cy="276999"/>
          </a:xfrm>
          <a:prstGeom prst="rect">
            <a:avLst/>
          </a:prstGeom>
          <a:noFill/>
          <a:ln>
            <a:solidFill>
              <a:schemeClr val="tx1"/>
            </a:solidFill>
          </a:ln>
        </p:spPr>
        <p:txBody>
          <a:bodyPr wrap="square" rtlCol="0">
            <a:spAutoFit/>
          </a:bodyPr>
          <a:lstStyle/>
          <a:p>
            <a:r>
              <a:rPr lang="ja-JP" altLang="ja-JP" sz="1200" dirty="0"/>
              <a:t>課題３　交流人口・関係人口の増加</a:t>
            </a:r>
            <a:endParaRPr lang="ja-JP" altLang="en-US" sz="1200" dirty="0"/>
          </a:p>
        </p:txBody>
      </p:sp>
      <p:sp>
        <p:nvSpPr>
          <p:cNvPr id="33" name="テキスト ボックス 32"/>
          <p:cNvSpPr txBox="1"/>
          <p:nvPr/>
        </p:nvSpPr>
        <p:spPr>
          <a:xfrm>
            <a:off x="242889" y="4222981"/>
            <a:ext cx="3649503" cy="430887"/>
          </a:xfrm>
          <a:prstGeom prst="rect">
            <a:avLst/>
          </a:prstGeom>
          <a:noFill/>
        </p:spPr>
        <p:txBody>
          <a:bodyPr wrap="square" rtlCol="0">
            <a:spAutoFit/>
          </a:bodyPr>
          <a:lstStyle/>
          <a:p>
            <a:r>
              <a:rPr lang="ja-JP" altLang="ja-JP" sz="1100" dirty="0"/>
              <a:t>・江差町の素材を活かしたメインターゲットの取り込み</a:t>
            </a:r>
          </a:p>
          <a:p>
            <a:r>
              <a:rPr lang="ja-JP" altLang="ja-JP" sz="1100" dirty="0"/>
              <a:t>・広域連携による観光誘客の推進</a:t>
            </a:r>
            <a:endParaRPr lang="en-US" altLang="ja-JP" sz="1100" dirty="0"/>
          </a:p>
        </p:txBody>
      </p:sp>
      <p:sp>
        <p:nvSpPr>
          <p:cNvPr id="34" name="テキスト ボックス 33"/>
          <p:cNvSpPr txBox="1"/>
          <p:nvPr/>
        </p:nvSpPr>
        <p:spPr>
          <a:xfrm>
            <a:off x="257275" y="4720377"/>
            <a:ext cx="2092286" cy="276999"/>
          </a:xfrm>
          <a:prstGeom prst="rect">
            <a:avLst/>
          </a:prstGeom>
          <a:noFill/>
          <a:ln>
            <a:solidFill>
              <a:schemeClr val="tx1"/>
            </a:solidFill>
          </a:ln>
        </p:spPr>
        <p:txBody>
          <a:bodyPr wrap="square" rtlCol="0">
            <a:spAutoFit/>
          </a:bodyPr>
          <a:lstStyle/>
          <a:p>
            <a:r>
              <a:rPr lang="ja-JP" altLang="ja-JP" sz="1200" dirty="0"/>
              <a:t>課題４　滞在型観光の構築</a:t>
            </a:r>
            <a:endParaRPr lang="ja-JP" altLang="en-US" sz="1200" dirty="0"/>
          </a:p>
        </p:txBody>
      </p:sp>
      <p:sp>
        <p:nvSpPr>
          <p:cNvPr id="35" name="テキスト ボックス 34"/>
          <p:cNvSpPr txBox="1"/>
          <p:nvPr/>
        </p:nvSpPr>
        <p:spPr>
          <a:xfrm>
            <a:off x="275793" y="5014386"/>
            <a:ext cx="4622976" cy="769441"/>
          </a:xfrm>
          <a:prstGeom prst="rect">
            <a:avLst/>
          </a:prstGeom>
          <a:noFill/>
        </p:spPr>
        <p:txBody>
          <a:bodyPr wrap="square" rtlCol="0">
            <a:spAutoFit/>
          </a:bodyPr>
          <a:lstStyle/>
          <a:p>
            <a:r>
              <a:rPr lang="ja-JP" altLang="ja-JP" sz="1100" dirty="0"/>
              <a:t>・かもめ島マリンピングの運営</a:t>
            </a:r>
          </a:p>
          <a:p>
            <a:r>
              <a:rPr lang="ja-JP" altLang="ja-JP" sz="1100" dirty="0"/>
              <a:t>・イベント民泊の運営</a:t>
            </a:r>
          </a:p>
          <a:p>
            <a:r>
              <a:rPr lang="ja-JP" altLang="ja-JP" sz="1100" dirty="0"/>
              <a:t>・滞在型観光促進のための担い手確保（町民・事業者・各種団体等への</a:t>
            </a:r>
            <a:r>
              <a:rPr lang="ja-JP" altLang="ja-JP" sz="1100" dirty="0" smtClean="0"/>
              <a:t>呼</a:t>
            </a:r>
            <a:endParaRPr lang="en-US" altLang="ja-JP" sz="1100" dirty="0" smtClean="0"/>
          </a:p>
          <a:p>
            <a:r>
              <a:rPr lang="en-US" altLang="ja-JP" sz="1100" dirty="0"/>
              <a:t> </a:t>
            </a:r>
            <a:r>
              <a:rPr lang="en-US" altLang="ja-JP" sz="1100" dirty="0" smtClean="0"/>
              <a:t>  </a:t>
            </a:r>
            <a:r>
              <a:rPr lang="ja-JP" altLang="ja-JP" sz="1100" dirty="0" smtClean="0"/>
              <a:t>び</a:t>
            </a:r>
            <a:r>
              <a:rPr lang="ja-JP" altLang="ja-JP" sz="1100" dirty="0"/>
              <a:t>かけ、地域おこし協力隊（委託型）等の活用）</a:t>
            </a:r>
          </a:p>
        </p:txBody>
      </p:sp>
      <p:sp>
        <p:nvSpPr>
          <p:cNvPr id="36" name="テキスト ボックス 35"/>
          <p:cNvSpPr txBox="1"/>
          <p:nvPr/>
        </p:nvSpPr>
        <p:spPr>
          <a:xfrm>
            <a:off x="275793" y="5800837"/>
            <a:ext cx="1777647" cy="276999"/>
          </a:xfrm>
          <a:prstGeom prst="rect">
            <a:avLst/>
          </a:prstGeom>
          <a:noFill/>
          <a:ln>
            <a:solidFill>
              <a:schemeClr val="tx1"/>
            </a:solidFill>
          </a:ln>
        </p:spPr>
        <p:txBody>
          <a:bodyPr wrap="square" rtlCol="0">
            <a:spAutoFit/>
          </a:bodyPr>
          <a:lstStyle/>
          <a:p>
            <a:r>
              <a:rPr lang="ja-JP" altLang="ja-JP" sz="1200" dirty="0"/>
              <a:t>課題５　組織の基盤強化</a:t>
            </a:r>
            <a:endParaRPr lang="ja-JP" altLang="en-US" sz="1200" dirty="0"/>
          </a:p>
        </p:txBody>
      </p:sp>
      <p:sp>
        <p:nvSpPr>
          <p:cNvPr id="37" name="テキスト ボックス 36"/>
          <p:cNvSpPr txBox="1"/>
          <p:nvPr/>
        </p:nvSpPr>
        <p:spPr>
          <a:xfrm>
            <a:off x="295678" y="6091951"/>
            <a:ext cx="3256293" cy="430887"/>
          </a:xfrm>
          <a:prstGeom prst="rect">
            <a:avLst/>
          </a:prstGeom>
          <a:noFill/>
        </p:spPr>
        <p:txBody>
          <a:bodyPr wrap="square" rtlCol="0">
            <a:spAutoFit/>
          </a:bodyPr>
          <a:lstStyle/>
          <a:p>
            <a:r>
              <a:rPr lang="ja-JP" altLang="ja-JP" sz="1100" dirty="0"/>
              <a:t>・組織全体の収入源の確保、収支内容の改善</a:t>
            </a:r>
          </a:p>
          <a:p>
            <a:r>
              <a:rPr lang="ja-JP" altLang="ja-JP" sz="1100" dirty="0"/>
              <a:t>・北の江の島構想に係る組織再編への対応</a:t>
            </a:r>
          </a:p>
        </p:txBody>
      </p:sp>
      <p:sp>
        <p:nvSpPr>
          <p:cNvPr id="38" name="テキスト ボックス 37"/>
          <p:cNvSpPr txBox="1"/>
          <p:nvPr/>
        </p:nvSpPr>
        <p:spPr>
          <a:xfrm>
            <a:off x="4793785" y="671917"/>
            <a:ext cx="2404279" cy="276999"/>
          </a:xfrm>
          <a:prstGeom prst="rect">
            <a:avLst/>
          </a:prstGeom>
          <a:noFill/>
        </p:spPr>
        <p:txBody>
          <a:bodyPr wrap="square" rtlCol="0">
            <a:spAutoFit/>
          </a:bodyPr>
          <a:lstStyle/>
          <a:p>
            <a:r>
              <a:rPr lang="en-US" altLang="ja-JP" sz="1200" dirty="0"/>
              <a:t>【</a:t>
            </a:r>
            <a:r>
              <a:rPr lang="ja-JP" altLang="ja-JP" sz="1200" dirty="0"/>
              <a:t>計画期間中の数値目標（ＫＰＩ）</a:t>
            </a:r>
            <a:r>
              <a:rPr lang="en-US" altLang="ja-JP" sz="1200" dirty="0"/>
              <a:t>】</a:t>
            </a:r>
            <a:endParaRPr lang="ja-JP" altLang="en-US" sz="1200" dirty="0"/>
          </a:p>
        </p:txBody>
      </p:sp>
      <p:graphicFrame>
        <p:nvGraphicFramePr>
          <p:cNvPr id="39" name="表 38"/>
          <p:cNvGraphicFramePr>
            <a:graphicFrameLocks noGrp="1"/>
          </p:cNvGraphicFramePr>
          <p:nvPr>
            <p:extLst>
              <p:ext uri="{D42A27DB-BD31-4B8C-83A1-F6EECF244321}">
                <p14:modId xmlns:p14="http://schemas.microsoft.com/office/powerpoint/2010/main" val="2044594493"/>
              </p:ext>
            </p:extLst>
          </p:nvPr>
        </p:nvGraphicFramePr>
        <p:xfrm>
          <a:off x="4853267" y="1050748"/>
          <a:ext cx="4689595" cy="5281368"/>
        </p:xfrm>
        <a:graphic>
          <a:graphicData uri="http://schemas.openxmlformats.org/drawingml/2006/table">
            <a:tbl>
              <a:tblPr>
                <a:tableStyleId>{5C22544A-7EE6-4342-B048-85BDC9FD1C3A}</a:tableStyleId>
              </a:tblPr>
              <a:tblGrid>
                <a:gridCol w="1780298"/>
                <a:gridCol w="537881"/>
                <a:gridCol w="801765"/>
                <a:gridCol w="839400"/>
                <a:gridCol w="730251"/>
              </a:tblGrid>
              <a:tr h="627698">
                <a:tc>
                  <a:txBody>
                    <a:bodyPr/>
                    <a:lstStyle/>
                    <a:p>
                      <a:pPr algn="ctr">
                        <a:spcAft>
                          <a:spcPts val="0"/>
                        </a:spcAft>
                      </a:pPr>
                      <a:r>
                        <a:rPr lang="ja-JP" sz="1000" kern="100" dirty="0">
                          <a:effectLst/>
                        </a:rPr>
                        <a:t>指標項目</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2025</a:t>
                      </a:r>
                      <a:endParaRPr lang="ja-JP" sz="1000" kern="100" dirty="0">
                        <a:effectLst/>
                      </a:endParaRPr>
                    </a:p>
                    <a:p>
                      <a:pPr algn="ctr">
                        <a:spcAft>
                          <a:spcPts val="0"/>
                        </a:spcAft>
                      </a:pPr>
                      <a:r>
                        <a:rPr lang="ja-JP" sz="1000" kern="100" dirty="0">
                          <a:effectLst/>
                        </a:rPr>
                        <a:t>（Ｒ７）</a:t>
                      </a:r>
                    </a:p>
                    <a:p>
                      <a:pPr algn="ctr">
                        <a:spcAft>
                          <a:spcPts val="0"/>
                        </a:spcAft>
                      </a:pPr>
                      <a:r>
                        <a:rPr lang="ja-JP" sz="1000" kern="100" dirty="0">
                          <a:effectLst/>
                        </a:rPr>
                        <a:t>年度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solidFill>
                      <a:schemeClr val="accent5">
                        <a:lumMod val="40000"/>
                        <a:lumOff val="60000"/>
                      </a:schemeClr>
                    </a:solidFill>
                  </a:tcPr>
                </a:tc>
                <a:tc>
                  <a:txBody>
                    <a:bodyPr/>
                    <a:lstStyle/>
                    <a:p>
                      <a:pPr algn="ctr">
                        <a:spcAft>
                          <a:spcPts val="0"/>
                        </a:spcAft>
                      </a:pPr>
                      <a:r>
                        <a:rPr lang="en-US" sz="1000" kern="100" dirty="0">
                          <a:effectLst/>
                        </a:rPr>
                        <a:t>2026</a:t>
                      </a:r>
                      <a:endParaRPr lang="ja-JP" sz="1000" kern="100" dirty="0">
                        <a:effectLst/>
                      </a:endParaRPr>
                    </a:p>
                    <a:p>
                      <a:pPr algn="ctr">
                        <a:spcAft>
                          <a:spcPts val="0"/>
                        </a:spcAft>
                      </a:pPr>
                      <a:r>
                        <a:rPr lang="ja-JP" sz="1000" kern="100" dirty="0">
                          <a:effectLst/>
                        </a:rPr>
                        <a:t>（Ｒ８）</a:t>
                      </a:r>
                    </a:p>
                    <a:p>
                      <a:pPr algn="ctr">
                        <a:spcAft>
                          <a:spcPts val="0"/>
                        </a:spcAft>
                      </a:pPr>
                      <a:r>
                        <a:rPr lang="ja-JP" sz="1000" kern="100" dirty="0">
                          <a:effectLst/>
                        </a:rPr>
                        <a:t>年度</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solidFill>
                      <a:schemeClr val="accent5">
                        <a:lumMod val="40000"/>
                        <a:lumOff val="60000"/>
                      </a:schemeClr>
                    </a:solidFill>
                  </a:tcPr>
                </a:tc>
                <a:tc>
                  <a:txBody>
                    <a:bodyPr/>
                    <a:lstStyle/>
                    <a:p>
                      <a:pPr algn="ctr">
                        <a:spcAft>
                          <a:spcPts val="0"/>
                        </a:spcAft>
                      </a:pPr>
                      <a:r>
                        <a:rPr lang="en-US" sz="1000" kern="100">
                          <a:effectLst/>
                        </a:rPr>
                        <a:t>2027</a:t>
                      </a:r>
                      <a:endParaRPr lang="ja-JP" sz="1000" kern="100">
                        <a:effectLst/>
                      </a:endParaRPr>
                    </a:p>
                    <a:p>
                      <a:pPr algn="ctr">
                        <a:spcAft>
                          <a:spcPts val="0"/>
                        </a:spcAft>
                      </a:pPr>
                      <a:r>
                        <a:rPr lang="ja-JP" sz="1000" kern="100">
                          <a:effectLst/>
                        </a:rPr>
                        <a:t>（Ｒ９）</a:t>
                      </a:r>
                    </a:p>
                    <a:p>
                      <a:pPr algn="ctr">
                        <a:spcAft>
                          <a:spcPts val="0"/>
                        </a:spcAft>
                      </a:pPr>
                      <a:r>
                        <a:rPr lang="ja-JP" sz="1000" kern="100">
                          <a:effectLst/>
                        </a:rPr>
                        <a:t>年度</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solidFill>
                      <a:schemeClr val="accent5">
                        <a:lumMod val="40000"/>
                        <a:lumOff val="60000"/>
                      </a:schemeClr>
                    </a:solidFill>
                  </a:tcPr>
                </a:tc>
              </a:tr>
              <a:tr h="332405">
                <a:tc rowSpan="2">
                  <a:txBody>
                    <a:bodyPr/>
                    <a:lstStyle/>
                    <a:p>
                      <a:pPr algn="just">
                        <a:spcAft>
                          <a:spcPts val="0"/>
                        </a:spcAft>
                      </a:pPr>
                      <a:r>
                        <a:rPr lang="ja-JP" sz="1000" kern="100" dirty="0">
                          <a:effectLst/>
                        </a:rPr>
                        <a:t>●観光入込客数（人）</a:t>
                      </a:r>
                    </a:p>
                    <a:p>
                      <a:pPr algn="just">
                        <a:spcAft>
                          <a:spcPts val="0"/>
                        </a:spcAft>
                      </a:pPr>
                      <a:r>
                        <a:rPr lang="ja-JP" altLang="en-US" sz="1000" kern="100" dirty="0" smtClean="0">
                          <a:effectLst/>
                        </a:rPr>
                        <a:t>　</a:t>
                      </a:r>
                      <a:r>
                        <a:rPr lang="en-US" sz="1000" kern="100" dirty="0" smtClean="0">
                          <a:effectLst/>
                        </a:rPr>
                        <a:t>R5</a:t>
                      </a:r>
                      <a:r>
                        <a:rPr lang="ja-JP" sz="1000" kern="100" dirty="0">
                          <a:effectLst/>
                        </a:rPr>
                        <a:t>実績～</a:t>
                      </a:r>
                      <a:r>
                        <a:rPr lang="en-US" sz="1000" kern="100" dirty="0">
                          <a:effectLst/>
                        </a:rPr>
                        <a:t>249</a:t>
                      </a:r>
                      <a:r>
                        <a:rPr lang="ja-JP" sz="1000" kern="100" dirty="0">
                          <a:effectLst/>
                        </a:rPr>
                        <a:t>千人</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324,000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325,000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364,000</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altLang="ja-JP" sz="1000" kern="100" dirty="0" smtClean="0">
                          <a:effectLst/>
                          <a:latin typeface="+mn-lt"/>
                          <a:ea typeface="+mn-ea"/>
                          <a:cs typeface="+mn-cs"/>
                        </a:rPr>
                        <a:t>284,231</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algn="just">
                        <a:spcAft>
                          <a:spcPts val="0"/>
                        </a:spcAft>
                      </a:pPr>
                      <a:r>
                        <a:rPr lang="ja-JP" sz="1000" kern="100" dirty="0">
                          <a:effectLst/>
                        </a:rPr>
                        <a:t>●宿泊客延べ数（人）</a:t>
                      </a:r>
                    </a:p>
                    <a:p>
                      <a:pPr algn="just">
                        <a:spcAft>
                          <a:spcPts val="0"/>
                        </a:spcAft>
                      </a:pPr>
                      <a:r>
                        <a:rPr lang="ja-JP" altLang="en-US" sz="1000" kern="100" dirty="0" smtClean="0">
                          <a:effectLst/>
                        </a:rPr>
                        <a:t>　</a:t>
                      </a:r>
                      <a:r>
                        <a:rPr lang="en-US" sz="1000" kern="100" dirty="0" smtClean="0">
                          <a:effectLst/>
                        </a:rPr>
                        <a:t>R5</a:t>
                      </a:r>
                      <a:r>
                        <a:rPr lang="ja-JP" sz="1000" kern="100" dirty="0">
                          <a:effectLst/>
                        </a:rPr>
                        <a:t>実績～</a:t>
                      </a:r>
                      <a:r>
                        <a:rPr lang="en-US" sz="1000" kern="100" dirty="0">
                          <a:effectLst/>
                        </a:rPr>
                        <a:t>19</a:t>
                      </a:r>
                      <a:r>
                        <a:rPr lang="ja-JP" sz="1000" kern="100" dirty="0">
                          <a:effectLst/>
                        </a:rPr>
                        <a:t>千人</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20,000</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20,500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21,000</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00" dirty="0">
                          <a:effectLst/>
                        </a:rPr>
                        <a:t> </a:t>
                      </a:r>
                      <a:r>
                        <a:rPr lang="en-US" sz="1000" kern="100" dirty="0" smtClean="0">
                          <a:effectLst/>
                          <a:latin typeface="+mn-lt"/>
                          <a:ea typeface="+mn-ea"/>
                          <a:cs typeface="+mn-cs"/>
                        </a:rPr>
                        <a:t>24,452</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algn="just">
                        <a:spcAft>
                          <a:spcPts val="0"/>
                        </a:spcAft>
                      </a:pPr>
                      <a:r>
                        <a:rPr lang="ja-JP" sz="1000" kern="100" dirty="0">
                          <a:effectLst/>
                        </a:rPr>
                        <a:t>●旅行消費額（円／人）</a:t>
                      </a:r>
                    </a:p>
                    <a:p>
                      <a:pPr algn="just">
                        <a:spcAft>
                          <a:spcPts val="0"/>
                        </a:spcAft>
                      </a:pPr>
                      <a:r>
                        <a:rPr lang="ja-JP" altLang="en-US" sz="1000" kern="100" dirty="0" smtClean="0">
                          <a:effectLst/>
                        </a:rPr>
                        <a:t>　</a:t>
                      </a:r>
                      <a:r>
                        <a:rPr lang="en-US" sz="1000" kern="100" dirty="0" smtClean="0">
                          <a:effectLst/>
                        </a:rPr>
                        <a:t>R5</a:t>
                      </a:r>
                      <a:r>
                        <a:rPr lang="ja-JP" sz="1000" kern="100" dirty="0">
                          <a:effectLst/>
                        </a:rPr>
                        <a:t>実績～</a:t>
                      </a:r>
                      <a:r>
                        <a:rPr lang="en-US" sz="1000" kern="100" dirty="0">
                          <a:effectLst/>
                        </a:rPr>
                        <a:t>4,686</a:t>
                      </a:r>
                      <a:r>
                        <a:rPr lang="ja-JP" sz="1000" kern="100" dirty="0">
                          <a:effectLst/>
                        </a:rPr>
                        <a:t>円／人</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5,791</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6,343</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6,895</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00" dirty="0">
                          <a:effectLst/>
                        </a:rPr>
                        <a:t> </a:t>
                      </a:r>
                      <a:r>
                        <a:rPr lang="en-US" sz="1000" kern="100" dirty="0" smtClean="0">
                          <a:effectLst/>
                          <a:latin typeface="+mn-lt"/>
                          <a:ea typeface="+mn-ea"/>
                          <a:cs typeface="+mn-cs"/>
                        </a:rPr>
                        <a:t>6,240</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algn="just">
                        <a:spcAft>
                          <a:spcPts val="0"/>
                        </a:spcAft>
                      </a:pPr>
                      <a:r>
                        <a:rPr lang="zh-CN" sz="1000" kern="100" dirty="0">
                          <a:effectLst/>
                        </a:rPr>
                        <a:t>●来訪者満足度（％）</a:t>
                      </a:r>
                      <a:endParaRPr lang="ja-JP" sz="1000" kern="100" dirty="0">
                        <a:effectLst/>
                      </a:endParaRPr>
                    </a:p>
                    <a:p>
                      <a:pPr algn="just">
                        <a:spcAft>
                          <a:spcPts val="0"/>
                        </a:spcAft>
                      </a:pPr>
                      <a:r>
                        <a:rPr lang="ja-JP" altLang="en-US" sz="1000" kern="100" dirty="0" smtClean="0">
                          <a:effectLst/>
                        </a:rPr>
                        <a:t>　</a:t>
                      </a:r>
                      <a:r>
                        <a:rPr lang="en-US" sz="1000" kern="100" dirty="0" smtClean="0">
                          <a:effectLst/>
                        </a:rPr>
                        <a:t>R5</a:t>
                      </a:r>
                      <a:r>
                        <a:rPr lang="ja-JP" sz="1000" kern="100" dirty="0">
                          <a:effectLst/>
                        </a:rPr>
                        <a:t>実績～</a:t>
                      </a:r>
                      <a:r>
                        <a:rPr lang="en-US" sz="1000" kern="100" dirty="0">
                          <a:effectLst/>
                        </a:rPr>
                        <a:t>83.1%</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85.1</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86.0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87.0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effectLst/>
                          <a:latin typeface="+mn-lt"/>
                          <a:ea typeface="+mn-ea"/>
                          <a:cs typeface="+mn-cs"/>
                        </a:rPr>
                        <a:t>95.3</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algn="just">
                        <a:spcAft>
                          <a:spcPts val="0"/>
                        </a:spcAft>
                      </a:pPr>
                      <a:r>
                        <a:rPr lang="ja-JP" sz="1000" kern="100" dirty="0">
                          <a:effectLst/>
                        </a:rPr>
                        <a:t>●リピーター率（％）</a:t>
                      </a:r>
                    </a:p>
                    <a:p>
                      <a:pPr algn="just">
                        <a:spcAft>
                          <a:spcPts val="0"/>
                        </a:spcAft>
                      </a:pPr>
                      <a:r>
                        <a:rPr lang="ja-JP" altLang="en-US" sz="1000" kern="100" dirty="0" smtClean="0">
                          <a:effectLst/>
                        </a:rPr>
                        <a:t>　</a:t>
                      </a:r>
                      <a:r>
                        <a:rPr lang="en-US" sz="1000" kern="100" dirty="0" smtClean="0">
                          <a:effectLst/>
                        </a:rPr>
                        <a:t>R5</a:t>
                      </a:r>
                      <a:r>
                        <a:rPr lang="ja-JP" sz="1000" kern="100" dirty="0">
                          <a:effectLst/>
                        </a:rPr>
                        <a:t>実績～</a:t>
                      </a:r>
                      <a:r>
                        <a:rPr lang="en-US" sz="1000" kern="100" dirty="0">
                          <a:effectLst/>
                        </a:rPr>
                        <a:t>42.3%</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48.5</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51.5</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54.6</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00" dirty="0" smtClean="0">
                          <a:effectLst/>
                          <a:latin typeface="+mn-lt"/>
                          <a:ea typeface="+mn-ea"/>
                          <a:cs typeface="+mn-cs"/>
                        </a:rPr>
                        <a:t>37.9</a:t>
                      </a: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marL="133350" indent="-133350" algn="just">
                        <a:spcAft>
                          <a:spcPts val="0"/>
                        </a:spcAft>
                      </a:pPr>
                      <a:r>
                        <a:rPr lang="ja-JP" sz="1000" kern="100" dirty="0">
                          <a:effectLst/>
                        </a:rPr>
                        <a:t>●</a:t>
                      </a:r>
                      <a:r>
                        <a:rPr lang="en-US" sz="1000" kern="100" dirty="0">
                          <a:effectLst/>
                        </a:rPr>
                        <a:t>WEB</a:t>
                      </a:r>
                      <a:r>
                        <a:rPr lang="ja-JP" sz="1000" kern="100" dirty="0" smtClean="0">
                          <a:effectLst/>
                        </a:rPr>
                        <a:t>サイトアクセス</a:t>
                      </a:r>
                      <a:r>
                        <a:rPr lang="ja-JP" altLang="en-US" sz="1000" kern="100" dirty="0" smtClean="0">
                          <a:effectLst/>
                        </a:rPr>
                        <a:t>状況</a:t>
                      </a:r>
                      <a:r>
                        <a:rPr lang="ja-JP" sz="1000" kern="100" dirty="0" smtClean="0">
                          <a:effectLst/>
                        </a:rPr>
                        <a:t>（</a:t>
                      </a:r>
                      <a:r>
                        <a:rPr lang="ja-JP" sz="1000" kern="100" dirty="0">
                          <a:effectLst/>
                        </a:rPr>
                        <a:t>回）</a:t>
                      </a:r>
                      <a:r>
                        <a:rPr lang="en-US" sz="1000" kern="100" dirty="0">
                          <a:effectLst/>
                        </a:rPr>
                        <a:t> R5</a:t>
                      </a:r>
                      <a:r>
                        <a:rPr lang="ja-JP" sz="1000" kern="100" dirty="0">
                          <a:effectLst/>
                        </a:rPr>
                        <a:t>実績～</a:t>
                      </a:r>
                      <a:r>
                        <a:rPr lang="en-US" sz="1000" kern="100" dirty="0">
                          <a:effectLst/>
                        </a:rPr>
                        <a:t>560</a:t>
                      </a:r>
                      <a:r>
                        <a:rPr lang="ja-JP" sz="1000" kern="100" dirty="0">
                          <a:effectLst/>
                        </a:rPr>
                        <a:t>千回</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582,600</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594,300</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606,200</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a:effectLst/>
                        </a:rPr>
                        <a:t>実績</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r>
                        <a:rPr lang="en-US" sz="1000" kern="100" dirty="0" smtClean="0">
                          <a:effectLst/>
                        </a:rPr>
                        <a:t>565,534</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a:effectLst/>
                        </a:rPr>
                        <a:t>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rowSpan="2">
                  <a:txBody>
                    <a:bodyPr/>
                    <a:lstStyle/>
                    <a:p>
                      <a:pPr algn="just">
                        <a:spcAft>
                          <a:spcPts val="0"/>
                        </a:spcAft>
                      </a:pPr>
                      <a:r>
                        <a:rPr lang="ja-JP" sz="1000" kern="100" dirty="0">
                          <a:effectLst/>
                        </a:rPr>
                        <a:t>●着地型体験</a:t>
                      </a:r>
                      <a:r>
                        <a:rPr lang="ja-JP" sz="1000" kern="100" dirty="0" smtClean="0">
                          <a:effectLst/>
                        </a:rPr>
                        <a:t>プログラムの実行性</a:t>
                      </a:r>
                      <a:r>
                        <a:rPr lang="ja-JP" sz="1000" kern="100" dirty="0">
                          <a:effectLst/>
                        </a:rPr>
                        <a:t>評価</a:t>
                      </a:r>
                      <a:r>
                        <a:rPr lang="en-US" sz="1000" kern="100" dirty="0">
                          <a:effectLst/>
                        </a:rPr>
                        <a:t>B</a:t>
                      </a:r>
                      <a:r>
                        <a:rPr lang="ja-JP" sz="1000" kern="100" dirty="0">
                          <a:effectLst/>
                        </a:rPr>
                        <a:t>以上（件）</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目標</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３</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sz="1000" kern="100">
                          <a:effectLst/>
                        </a:rPr>
                        <a:t>４</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5</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r h="332405">
                <a:tc vMerge="1">
                  <a:txBody>
                    <a:bodyPr/>
                    <a:lstStyle/>
                    <a:p>
                      <a:endParaRPr kumimoji="1" lang="ja-JP" altLang="en-US"/>
                    </a:p>
                  </a:txBody>
                  <a:tcPr/>
                </a:tc>
                <a:tc>
                  <a:txBody>
                    <a:bodyPr/>
                    <a:lstStyle/>
                    <a:p>
                      <a:pPr algn="ctr">
                        <a:spcAft>
                          <a:spcPts val="0"/>
                        </a:spcAft>
                      </a:pPr>
                      <a:r>
                        <a:rPr lang="ja-JP" sz="1000" kern="100" dirty="0">
                          <a:effectLst/>
                        </a:rPr>
                        <a:t>実績</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ja-JP" altLang="en-US" sz="1000" kern="100" dirty="0" smtClean="0">
                          <a:effectLst/>
                        </a:rPr>
                        <a:t>２</a:t>
                      </a: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c>
                  <a:txBody>
                    <a:bodyPr/>
                    <a:lstStyle/>
                    <a:p>
                      <a:pPr algn="ctr">
                        <a:spcAft>
                          <a:spcPts val="0"/>
                        </a:spcAft>
                      </a:pPr>
                      <a:r>
                        <a:rPr lang="en-US" sz="1000" kern="100" dirty="0">
                          <a:effectLst/>
                        </a:rPr>
                        <a:t> </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4997" marR="34997" marT="0" marB="0" anchor="ctr">
                    <a:solidFill>
                      <a:schemeClr val="accent5">
                        <a:lumMod val="40000"/>
                        <a:lumOff val="60000"/>
                      </a:schemeClr>
                    </a:solidFill>
                  </a:tcPr>
                </a:tc>
              </a:tr>
            </a:tbl>
          </a:graphicData>
        </a:graphic>
      </p:graphicFrame>
      <p:sp>
        <p:nvSpPr>
          <p:cNvPr id="18" name="テキスト ボックス 17"/>
          <p:cNvSpPr txBox="1"/>
          <p:nvPr/>
        </p:nvSpPr>
        <p:spPr>
          <a:xfrm>
            <a:off x="9155289" y="6355644"/>
            <a:ext cx="489819" cy="338554"/>
          </a:xfrm>
          <a:prstGeom prst="rect">
            <a:avLst/>
          </a:prstGeom>
          <a:noFill/>
        </p:spPr>
        <p:txBody>
          <a:bodyPr wrap="square" rtlCol="0">
            <a:spAutoFit/>
          </a:bodyPr>
          <a:lstStyle/>
          <a:p>
            <a:r>
              <a:rPr lang="ja-JP" altLang="en-US" sz="1600" dirty="0"/>
              <a:t>２</a:t>
            </a:r>
            <a:endParaRPr kumimoji="1" lang="ja-JP" altLang="en-US" sz="1600" dirty="0"/>
          </a:p>
        </p:txBody>
      </p:sp>
    </p:spTree>
    <p:extLst>
      <p:ext uri="{BB962C8B-B14F-4D97-AF65-F5344CB8AC3E}">
        <p14:creationId xmlns:p14="http://schemas.microsoft.com/office/powerpoint/2010/main" val="2326073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9985" y="256637"/>
            <a:ext cx="4481666" cy="307777"/>
          </a:xfrm>
          <a:prstGeom prst="rect">
            <a:avLst/>
          </a:prstGeom>
          <a:noFill/>
        </p:spPr>
        <p:txBody>
          <a:bodyPr wrap="square" rtlCol="0">
            <a:spAutoFit/>
          </a:bodyPr>
          <a:lstStyle/>
          <a:p>
            <a:r>
              <a:rPr lang="en-US" altLang="ja-JP" sz="1400" dirty="0"/>
              <a:t>【</a:t>
            </a:r>
            <a:r>
              <a:rPr lang="ja-JP" altLang="en-US" sz="1400" dirty="0">
                <a:latin typeface="+mj-ea"/>
                <a:ea typeface="+mj-ea"/>
              </a:rPr>
              <a:t>みらい機構</a:t>
            </a:r>
            <a:r>
              <a:rPr lang="en-US" altLang="ja-JP" sz="1400" dirty="0" smtClean="0">
                <a:latin typeface="+mj-ea"/>
              </a:rPr>
              <a:t>2026</a:t>
            </a:r>
            <a:r>
              <a:rPr lang="ja-JP" altLang="en-US" sz="1400" dirty="0" smtClean="0">
                <a:latin typeface="+mj-ea"/>
              </a:rPr>
              <a:t>年度</a:t>
            </a:r>
            <a:r>
              <a:rPr lang="ja-JP" altLang="en-US" sz="1400" dirty="0">
                <a:latin typeface="+mj-ea"/>
              </a:rPr>
              <a:t>の</a:t>
            </a:r>
            <a:r>
              <a:rPr lang="ja-JP" altLang="en-US" sz="1400" dirty="0">
                <a:latin typeface="+mj-ea"/>
                <a:ea typeface="+mj-ea"/>
              </a:rPr>
              <a:t>活動</a:t>
            </a:r>
            <a:r>
              <a:rPr lang="en-US" altLang="ja-JP" sz="1400" dirty="0"/>
              <a:t>】</a:t>
            </a:r>
            <a:endParaRPr lang="ja-JP" altLang="en-US" sz="1400" dirty="0"/>
          </a:p>
        </p:txBody>
      </p:sp>
      <p:sp>
        <p:nvSpPr>
          <p:cNvPr id="5" name="テキスト ボックス 4"/>
          <p:cNvSpPr txBox="1"/>
          <p:nvPr/>
        </p:nvSpPr>
        <p:spPr>
          <a:xfrm>
            <a:off x="139985" y="706359"/>
            <a:ext cx="4350005" cy="461665"/>
          </a:xfrm>
          <a:prstGeom prst="rect">
            <a:avLst/>
          </a:prstGeom>
          <a:noFill/>
        </p:spPr>
        <p:txBody>
          <a:bodyPr wrap="square" rtlCol="0">
            <a:spAutoFit/>
          </a:bodyPr>
          <a:lstStyle/>
          <a:p>
            <a:r>
              <a:rPr lang="en-US" altLang="ja-JP" sz="1200" b="1" u="sng" dirty="0"/>
              <a:t>◇</a:t>
            </a:r>
            <a:r>
              <a:rPr lang="ja-JP" altLang="ja-JP" sz="1200" b="1" u="sng" dirty="0"/>
              <a:t>基本方針１</a:t>
            </a:r>
            <a:endParaRPr lang="en-US" altLang="ja-JP" sz="1200" b="1" u="sng" dirty="0"/>
          </a:p>
          <a:p>
            <a:r>
              <a:rPr lang="ja-JP" altLang="ja-JP" sz="1200" b="1" dirty="0"/>
              <a:t>　</a:t>
            </a:r>
            <a:r>
              <a:rPr lang="ja-JP" altLang="en-US" sz="1200" b="1" dirty="0"/>
              <a:t>　　</a:t>
            </a:r>
            <a:r>
              <a:rPr lang="ja-JP" altLang="ja-JP" sz="1200" b="1" u="sng" dirty="0"/>
              <a:t>地域ブランド力の強化と日本遺産地域活性化計画との連動</a:t>
            </a:r>
            <a:endParaRPr lang="ja-JP" altLang="en-US" sz="1200" dirty="0"/>
          </a:p>
        </p:txBody>
      </p:sp>
      <p:sp>
        <p:nvSpPr>
          <p:cNvPr id="7" name="円/楕円 6"/>
          <p:cNvSpPr/>
          <p:nvPr/>
        </p:nvSpPr>
        <p:spPr>
          <a:xfrm>
            <a:off x="139985" y="1331943"/>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 name="テキスト ボックス 7"/>
          <p:cNvSpPr txBox="1"/>
          <p:nvPr/>
        </p:nvSpPr>
        <p:spPr>
          <a:xfrm>
            <a:off x="331834" y="1465741"/>
            <a:ext cx="1142329" cy="276999"/>
          </a:xfrm>
          <a:prstGeom prst="rect">
            <a:avLst/>
          </a:prstGeom>
          <a:noFill/>
        </p:spPr>
        <p:txBody>
          <a:bodyPr wrap="square" rtlCol="0">
            <a:spAutoFit/>
          </a:bodyPr>
          <a:lstStyle/>
          <a:p>
            <a:r>
              <a:rPr lang="ja-JP" altLang="en-US" sz="1200" dirty="0"/>
              <a:t>［ 江差を磨く ］</a:t>
            </a:r>
          </a:p>
        </p:txBody>
      </p:sp>
      <p:sp>
        <p:nvSpPr>
          <p:cNvPr id="9" name="テキスト ボックス 8"/>
          <p:cNvSpPr txBox="1"/>
          <p:nvPr/>
        </p:nvSpPr>
        <p:spPr>
          <a:xfrm>
            <a:off x="1665909" y="1263762"/>
            <a:ext cx="1757966" cy="276999"/>
          </a:xfrm>
          <a:prstGeom prst="rect">
            <a:avLst/>
          </a:prstGeom>
          <a:noFill/>
          <a:ln>
            <a:solidFill>
              <a:schemeClr val="tx1"/>
            </a:solidFill>
          </a:ln>
        </p:spPr>
        <p:txBody>
          <a:bodyPr wrap="square" rtlCol="0">
            <a:spAutoFit/>
          </a:bodyPr>
          <a:lstStyle/>
          <a:p>
            <a:pPr algn="ctr"/>
            <a:r>
              <a:rPr lang="ja-JP" altLang="ja-JP" sz="1200" dirty="0"/>
              <a:t>町民の参加意識の醸成</a:t>
            </a:r>
            <a:endParaRPr lang="ja-JP" altLang="en-US" sz="1200" dirty="0"/>
          </a:p>
        </p:txBody>
      </p:sp>
      <p:sp>
        <p:nvSpPr>
          <p:cNvPr id="10" name="テキスト ボックス 9"/>
          <p:cNvSpPr txBox="1"/>
          <p:nvPr/>
        </p:nvSpPr>
        <p:spPr>
          <a:xfrm>
            <a:off x="1606506" y="1546678"/>
            <a:ext cx="3103214" cy="600164"/>
          </a:xfrm>
          <a:prstGeom prst="rect">
            <a:avLst/>
          </a:prstGeom>
          <a:noFill/>
        </p:spPr>
        <p:txBody>
          <a:bodyPr wrap="square" rtlCol="0">
            <a:spAutoFit/>
          </a:bodyPr>
          <a:lstStyle/>
          <a:p>
            <a:r>
              <a:rPr lang="ja-JP" altLang="ja-JP" sz="1100" dirty="0"/>
              <a:t>１）ＤＭＯ組織運営による地域経済への波及</a:t>
            </a:r>
            <a:endParaRPr lang="en-US" altLang="ja-JP" sz="1100" dirty="0"/>
          </a:p>
          <a:p>
            <a:r>
              <a:rPr lang="ja-JP" altLang="ja-JP" sz="1100" dirty="0"/>
              <a:t>２）観光庁等の補助金を活用した事業の展開に</a:t>
            </a:r>
            <a:r>
              <a:rPr lang="ja-JP" altLang="ja-JP" sz="1100" dirty="0" err="1" smtClean="0"/>
              <a:t>よ</a:t>
            </a:r>
            <a:endParaRPr lang="en-US" altLang="ja-JP" sz="1100" dirty="0" smtClean="0"/>
          </a:p>
          <a:p>
            <a:r>
              <a:rPr lang="en-US" altLang="ja-JP" sz="1100" dirty="0"/>
              <a:t> </a:t>
            </a:r>
            <a:r>
              <a:rPr lang="en-US" altLang="ja-JP" sz="1100" dirty="0" smtClean="0"/>
              <a:t>    </a:t>
            </a:r>
            <a:r>
              <a:rPr lang="ja-JP" altLang="ja-JP" sz="1100" dirty="0" smtClean="0"/>
              <a:t>る町民</a:t>
            </a:r>
            <a:r>
              <a:rPr lang="ja-JP" altLang="ja-JP" sz="1100" dirty="0"/>
              <a:t>の巻き込みと観光コンテンツづくり</a:t>
            </a:r>
            <a:endParaRPr lang="en-US" altLang="ja-JP" sz="1100" dirty="0"/>
          </a:p>
        </p:txBody>
      </p:sp>
      <p:sp>
        <p:nvSpPr>
          <p:cNvPr id="12" name="角丸四角形 11"/>
          <p:cNvSpPr/>
          <p:nvPr/>
        </p:nvSpPr>
        <p:spPr>
          <a:xfrm>
            <a:off x="155210" y="2278668"/>
            <a:ext cx="4409624" cy="27876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9" name="円/楕円 18"/>
          <p:cNvSpPr/>
          <p:nvPr/>
        </p:nvSpPr>
        <p:spPr>
          <a:xfrm>
            <a:off x="4929134" y="463034"/>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0" name="テキスト ボックス 19"/>
          <p:cNvSpPr txBox="1"/>
          <p:nvPr/>
        </p:nvSpPr>
        <p:spPr>
          <a:xfrm>
            <a:off x="4929134" y="590492"/>
            <a:ext cx="1591129" cy="276999"/>
          </a:xfrm>
          <a:prstGeom prst="rect">
            <a:avLst/>
          </a:prstGeom>
          <a:noFill/>
        </p:spPr>
        <p:txBody>
          <a:bodyPr wrap="square" rtlCol="0">
            <a:spAutoFit/>
          </a:bodyPr>
          <a:lstStyle/>
          <a:p>
            <a:r>
              <a:rPr lang="ja-JP" altLang="en-US" sz="1200" dirty="0"/>
              <a:t>［ 江差を発信する ］</a:t>
            </a:r>
          </a:p>
        </p:txBody>
      </p:sp>
      <p:sp>
        <p:nvSpPr>
          <p:cNvPr id="24" name="テキスト ボックス 23"/>
          <p:cNvSpPr txBox="1"/>
          <p:nvPr/>
        </p:nvSpPr>
        <p:spPr>
          <a:xfrm>
            <a:off x="6518091" y="455677"/>
            <a:ext cx="1616477" cy="276999"/>
          </a:xfrm>
          <a:prstGeom prst="rect">
            <a:avLst/>
          </a:prstGeom>
          <a:noFill/>
          <a:ln>
            <a:solidFill>
              <a:schemeClr val="tx1"/>
            </a:solidFill>
          </a:ln>
        </p:spPr>
        <p:txBody>
          <a:bodyPr wrap="square" rtlCol="0">
            <a:spAutoFit/>
          </a:bodyPr>
          <a:lstStyle/>
          <a:p>
            <a:pPr algn="ctr"/>
            <a:r>
              <a:rPr lang="ja-JP" altLang="en-US" sz="1200" dirty="0"/>
              <a:t>地域ブランド力の向上</a:t>
            </a:r>
          </a:p>
        </p:txBody>
      </p:sp>
      <p:sp>
        <p:nvSpPr>
          <p:cNvPr id="25" name="テキスト ボックス 24"/>
          <p:cNvSpPr txBox="1"/>
          <p:nvPr/>
        </p:nvSpPr>
        <p:spPr>
          <a:xfrm>
            <a:off x="6439098" y="740332"/>
            <a:ext cx="3238410" cy="430887"/>
          </a:xfrm>
          <a:prstGeom prst="rect">
            <a:avLst/>
          </a:prstGeom>
          <a:noFill/>
        </p:spPr>
        <p:txBody>
          <a:bodyPr wrap="square" rtlCol="0">
            <a:spAutoFit/>
          </a:bodyPr>
          <a:lstStyle/>
          <a:p>
            <a:r>
              <a:rPr lang="ja-JP" altLang="ja-JP" sz="1100" dirty="0"/>
              <a:t>１）日本遺産地域活性化事業の推進</a:t>
            </a:r>
            <a:endParaRPr lang="en-US" altLang="ja-JP" sz="1100" dirty="0"/>
          </a:p>
          <a:p>
            <a:r>
              <a:rPr lang="ja-JP" altLang="ja-JP" sz="1100" dirty="0"/>
              <a:t>２）観光ポータルサイトを柱とした効果的な情報発信</a:t>
            </a:r>
            <a:endParaRPr lang="ja-JP" altLang="en-US" sz="1100" dirty="0"/>
          </a:p>
        </p:txBody>
      </p:sp>
      <p:sp>
        <p:nvSpPr>
          <p:cNvPr id="27" name="角丸四角形 26"/>
          <p:cNvSpPr/>
          <p:nvPr/>
        </p:nvSpPr>
        <p:spPr>
          <a:xfrm>
            <a:off x="4893324" y="1331944"/>
            <a:ext cx="4746737" cy="34093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8" name="テキスト ボックス 3"/>
          <p:cNvSpPr txBox="1"/>
          <p:nvPr/>
        </p:nvSpPr>
        <p:spPr>
          <a:xfrm>
            <a:off x="265919" y="2324053"/>
            <a:ext cx="4298915" cy="27422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2026</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活動目標】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販売を開始する日本遺産ツアー（体験メニュー）において、ガイド協会や町内業者等と連携して運営します。また、運営を通じて、プレイヤーの育成を目指します。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みらい機構の活動（イベント含む）において、町内飲食店や業者、地域活動団体との連携を図り、町民参加型の事業運営を目指します。⇒マリンフェスタほか</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観光ポータルサイトでの町内業者の情報発信による相互交流・連携を図ります。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事務局を担う江差町観光まちづくり協議会の運営にあたり、江差町と連携し、国の補助事業を活用しながら日本遺産事業をはじめとする観光コンテンツの充実と町民参加を目指します。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かもめ島マリンピングの青少年健全育成事業を通じた町民の参加意識醸成に努めます</a:t>
            </a:r>
            <a:r>
              <a:rPr lang="ja-JP" sz="1100" kern="100" dirty="0">
                <a:effectLst/>
                <a:ea typeface="HG丸ｺﾞｼｯｸM-PRO" panose="020F0600000000000000" pitchFamily="50" charset="-128"/>
                <a:cs typeface="Times New Roman" panose="02020603050405020304" pitchFamily="18" charset="0"/>
              </a:rPr>
              <a:t>。</a:t>
            </a:r>
            <a:endParaRPr lang="ja-JP" sz="1100" kern="100" dirty="0">
              <a:effectLst/>
              <a:ea typeface="ＭＳ 明朝" panose="02020609040205080304" pitchFamily="17" charset="-128"/>
              <a:cs typeface="Times New Roman" panose="02020603050405020304" pitchFamily="18" charset="0"/>
            </a:endParaRPr>
          </a:p>
        </p:txBody>
      </p:sp>
      <p:sp>
        <p:nvSpPr>
          <p:cNvPr id="30" name="テキスト ボックス 6"/>
          <p:cNvSpPr txBox="1"/>
          <p:nvPr/>
        </p:nvSpPr>
        <p:spPr>
          <a:xfrm>
            <a:off x="4994904" y="1402260"/>
            <a:ext cx="4521629" cy="33390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2026</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活動目標】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令和７年度において、江差町観光まちづくり協議会が中心となって造成した体験型の日本遺産ツアーの販売を行い、「日本遺産のまち」としての付加価値を高めます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（詳細は</a:t>
            </a:r>
            <a:r>
              <a:rPr lang="en-US" altLang="ja-JP"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P5</a:t>
            </a:r>
            <a:r>
              <a:rPr lang="ja-JP" altLang="en-US"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P6</a:t>
            </a:r>
            <a:r>
              <a:rPr lang="ja-JP" altLang="en-US"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参照）</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・江差いにしえストーリーガイド（モッコを活用した体験</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・江差商家「旧中村家住宅」で北前船文化が育んだ、江差追分と</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郷</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en-US" altLang="ja-JP"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土料理体験</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・北前船交易とかもめ島が育んだ、江差商人宴席なりきり</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体験</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日本遺産ガイダンス施設となっている町会所会館を発信拠点とし、同施設に設置されている観光案内と連携しながら、スタンプラリー、クイズラリーの活用による町なか周遊につなげます。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みらい機構のかもめ島における日本遺産ウォークを継続するとともに、海洋体験を通じた日本遺産の紹介等普及に向けて積極的に取り組みます。</a:t>
            </a: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観光ポータルサイトを柱とし、日本遺産ページや英語サイトとも連動させながら、江差町の歴史文化等の魅力を伝えるとともに、地域イベント情報の提供による集客化を図ります。</a:t>
            </a:r>
          </a:p>
        </p:txBody>
      </p:sp>
      <p:sp>
        <p:nvSpPr>
          <p:cNvPr id="16" name="テキスト ボックス 15"/>
          <p:cNvSpPr txBox="1"/>
          <p:nvPr/>
        </p:nvSpPr>
        <p:spPr>
          <a:xfrm>
            <a:off x="9539110" y="6519446"/>
            <a:ext cx="489819" cy="338554"/>
          </a:xfrm>
          <a:prstGeom prst="rect">
            <a:avLst/>
          </a:prstGeom>
          <a:noFill/>
        </p:spPr>
        <p:txBody>
          <a:bodyPr wrap="square" rtlCol="0">
            <a:spAutoFit/>
          </a:bodyPr>
          <a:lstStyle/>
          <a:p>
            <a:r>
              <a:rPr lang="ja-JP" altLang="en-US" sz="1600" dirty="0" smtClean="0"/>
              <a:t>３</a:t>
            </a:r>
            <a:endParaRPr kumimoji="1" lang="ja-JP" altLang="en-US" sz="1600" dirty="0"/>
          </a:p>
        </p:txBody>
      </p:sp>
      <p:pic>
        <p:nvPicPr>
          <p:cNvPr id="17" name="図 16">
            <a:extLst>
              <a:ext uri="{FF2B5EF4-FFF2-40B4-BE49-F238E27FC236}">
                <a16:creationId xmlns="" xmlns:xdr="http://schemas.openxmlformats.org/drawingml/2006/spreadsheetDrawing" xmlns:a16="http://schemas.microsoft.com/office/drawing/2014/main" xmlns:lc="http://schemas.openxmlformats.org/drawingml/2006/lockedCanvas" id="{D1BF0EBB-0A6C-9441-B520-BA8D8D06500F}"/>
              </a:ext>
            </a:extLst>
          </p:cNvPr>
          <p:cNvPicPr>
            <a:picLocks noChangeAspect="1"/>
          </p:cNvPicPr>
          <p:nvPr/>
        </p:nvPicPr>
        <p:blipFill>
          <a:blip r:embed="rId2"/>
          <a:stretch>
            <a:fillRect/>
          </a:stretch>
        </p:blipFill>
        <p:spPr>
          <a:xfrm>
            <a:off x="4908240" y="4902059"/>
            <a:ext cx="2347478" cy="1559412"/>
          </a:xfrm>
          <a:prstGeom prst="rect">
            <a:avLst/>
          </a:prstGeom>
        </p:spPr>
      </p:pic>
      <p:pic>
        <p:nvPicPr>
          <p:cNvPr id="18" name="図 17">
            <a:extLst>
              <a:ext uri="{FF2B5EF4-FFF2-40B4-BE49-F238E27FC236}">
                <a16:creationId xmlns="" xmlns:xdr="http://schemas.openxmlformats.org/drawingml/2006/spreadsheetDrawing" xmlns:a16="http://schemas.microsoft.com/office/drawing/2014/main" xmlns:lc="http://schemas.openxmlformats.org/drawingml/2006/lockedCanvas" id="{5D6BACC5-DC4B-BE40-8398-D238D479AB3B}"/>
              </a:ext>
            </a:extLst>
          </p:cNvPr>
          <p:cNvPicPr>
            <a:picLocks noChangeAspect="1"/>
          </p:cNvPicPr>
          <p:nvPr/>
        </p:nvPicPr>
        <p:blipFill>
          <a:blip r:embed="rId3"/>
          <a:stretch>
            <a:fillRect/>
          </a:stretch>
        </p:blipFill>
        <p:spPr>
          <a:xfrm>
            <a:off x="7332965" y="4902059"/>
            <a:ext cx="2344543" cy="1559412"/>
          </a:xfrm>
          <a:prstGeom prst="rect">
            <a:avLst/>
          </a:prstGeom>
        </p:spPr>
      </p:pic>
      <p:sp>
        <p:nvSpPr>
          <p:cNvPr id="2" name="テキスト ボックス 1"/>
          <p:cNvSpPr txBox="1"/>
          <p:nvPr/>
        </p:nvSpPr>
        <p:spPr>
          <a:xfrm>
            <a:off x="6781838" y="6519446"/>
            <a:ext cx="2858223" cy="246221"/>
          </a:xfrm>
          <a:prstGeom prst="rect">
            <a:avLst/>
          </a:prstGeom>
          <a:noFill/>
        </p:spPr>
        <p:txBody>
          <a:bodyPr wrap="square" rtlCol="0">
            <a:spAutoFit/>
          </a:bodyPr>
          <a:lstStyle/>
          <a:p>
            <a:r>
              <a:rPr kumimoji="1" lang="ja-JP" altLang="en-US" sz="1000" dirty="0" smtClean="0"/>
              <a:t>ツアーイメージ写真</a:t>
            </a:r>
            <a:endParaRPr kumimoji="1" lang="ja-JP" altLang="en-US" sz="1000" dirty="0"/>
          </a:p>
        </p:txBody>
      </p:sp>
      <p:pic>
        <p:nvPicPr>
          <p:cNvPr id="21" name="図 20" descr="DSCN2527"/>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546625" y="5198165"/>
            <a:ext cx="1708053" cy="1200127"/>
          </a:xfrm>
          <a:prstGeom prst="rect">
            <a:avLst/>
          </a:prstGeom>
          <a:noFill/>
          <a:ln>
            <a:noFill/>
          </a:ln>
        </p:spPr>
      </p:pic>
      <p:pic>
        <p:nvPicPr>
          <p:cNvPr id="22" name="図 21" descr="DSCN254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9848" y="5206996"/>
            <a:ext cx="1708053" cy="1200127"/>
          </a:xfrm>
          <a:prstGeom prst="rect">
            <a:avLst/>
          </a:prstGeom>
          <a:noFill/>
          <a:ln>
            <a:noFill/>
          </a:ln>
        </p:spPr>
      </p:pic>
      <p:sp>
        <p:nvSpPr>
          <p:cNvPr id="23" name="テキスト ボックス 22"/>
          <p:cNvSpPr txBox="1"/>
          <p:nvPr/>
        </p:nvSpPr>
        <p:spPr>
          <a:xfrm>
            <a:off x="1606506" y="6466611"/>
            <a:ext cx="1803861" cy="246221"/>
          </a:xfrm>
          <a:prstGeom prst="rect">
            <a:avLst/>
          </a:prstGeom>
          <a:noFill/>
        </p:spPr>
        <p:txBody>
          <a:bodyPr wrap="square" rtlCol="0">
            <a:spAutoFit/>
          </a:bodyPr>
          <a:lstStyle/>
          <a:p>
            <a:r>
              <a:rPr kumimoji="1" lang="ja-JP" altLang="en-US" sz="1000" dirty="0" smtClean="0"/>
              <a:t>マリンフェスタ</a:t>
            </a:r>
            <a:r>
              <a:rPr kumimoji="1" lang="en-US" altLang="ja-JP" sz="1000" dirty="0" smtClean="0"/>
              <a:t>(2025</a:t>
            </a:r>
            <a:r>
              <a:rPr kumimoji="1" lang="ja-JP" altLang="en-US" sz="1000" dirty="0" smtClean="0"/>
              <a:t>開催状況</a:t>
            </a:r>
            <a:r>
              <a:rPr kumimoji="1" lang="en-US" altLang="ja-JP" sz="1000" dirty="0" smtClean="0"/>
              <a:t>)</a:t>
            </a:r>
            <a:endParaRPr kumimoji="1" lang="ja-JP" altLang="en-US" sz="1000" dirty="0"/>
          </a:p>
        </p:txBody>
      </p:sp>
    </p:spTree>
    <p:extLst>
      <p:ext uri="{BB962C8B-B14F-4D97-AF65-F5344CB8AC3E}">
        <p14:creationId xmlns:p14="http://schemas.microsoft.com/office/powerpoint/2010/main" val="350803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214496" y="919458"/>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テキスト ボックス 5"/>
          <p:cNvSpPr txBox="1"/>
          <p:nvPr/>
        </p:nvSpPr>
        <p:spPr>
          <a:xfrm>
            <a:off x="361210" y="1042208"/>
            <a:ext cx="1142329" cy="276999"/>
          </a:xfrm>
          <a:prstGeom prst="rect">
            <a:avLst/>
          </a:prstGeom>
          <a:noFill/>
        </p:spPr>
        <p:txBody>
          <a:bodyPr wrap="square" rtlCol="0">
            <a:spAutoFit/>
          </a:bodyPr>
          <a:lstStyle/>
          <a:p>
            <a:r>
              <a:rPr lang="ja-JP" altLang="en-US" sz="1200" dirty="0"/>
              <a:t>［ 江差に誘う ］</a:t>
            </a:r>
          </a:p>
        </p:txBody>
      </p:sp>
      <p:sp>
        <p:nvSpPr>
          <p:cNvPr id="7" name="テキスト ボックス 6"/>
          <p:cNvSpPr txBox="1"/>
          <p:nvPr/>
        </p:nvSpPr>
        <p:spPr>
          <a:xfrm>
            <a:off x="1796968" y="736013"/>
            <a:ext cx="2119098" cy="276999"/>
          </a:xfrm>
          <a:prstGeom prst="rect">
            <a:avLst/>
          </a:prstGeom>
          <a:noFill/>
          <a:ln>
            <a:solidFill>
              <a:schemeClr val="tx1"/>
            </a:solidFill>
          </a:ln>
        </p:spPr>
        <p:txBody>
          <a:bodyPr wrap="square" rtlCol="0">
            <a:spAutoFit/>
          </a:bodyPr>
          <a:lstStyle/>
          <a:p>
            <a:pPr algn="ctr"/>
            <a:r>
              <a:rPr lang="ja-JP" altLang="ja-JP" sz="1200" dirty="0"/>
              <a:t>交流人口・関係人口の増加</a:t>
            </a:r>
            <a:endParaRPr lang="ja-JP" altLang="en-US" sz="1200" dirty="0"/>
          </a:p>
        </p:txBody>
      </p:sp>
      <p:sp>
        <p:nvSpPr>
          <p:cNvPr id="8" name="テキスト ボックス 7"/>
          <p:cNvSpPr txBox="1"/>
          <p:nvPr/>
        </p:nvSpPr>
        <p:spPr>
          <a:xfrm>
            <a:off x="202265" y="173156"/>
            <a:ext cx="3433353" cy="461665"/>
          </a:xfrm>
          <a:prstGeom prst="rect">
            <a:avLst/>
          </a:prstGeom>
          <a:noFill/>
        </p:spPr>
        <p:txBody>
          <a:bodyPr wrap="square" rtlCol="0">
            <a:spAutoFit/>
          </a:bodyPr>
          <a:lstStyle/>
          <a:p>
            <a:r>
              <a:rPr lang="en-US" altLang="ja-JP" sz="1200" b="1" u="sng" dirty="0"/>
              <a:t>◇</a:t>
            </a:r>
            <a:r>
              <a:rPr lang="ja-JP" altLang="ja-JP" sz="1200" b="1" u="sng" dirty="0"/>
              <a:t>基本方針２</a:t>
            </a:r>
            <a:endParaRPr lang="en-US" altLang="ja-JP" sz="1200" b="1" u="sng" dirty="0"/>
          </a:p>
          <a:p>
            <a:r>
              <a:rPr lang="ja-JP" altLang="en-US" sz="1200" b="1" dirty="0"/>
              <a:t>　　</a:t>
            </a:r>
            <a:r>
              <a:rPr lang="ja-JP" altLang="ja-JP" sz="1200" b="1" dirty="0"/>
              <a:t>　</a:t>
            </a:r>
            <a:r>
              <a:rPr lang="ja-JP" altLang="ja-JP" sz="1200" b="1" u="sng" dirty="0"/>
              <a:t>誘客機能の強化と北の江の島構想との連動</a:t>
            </a:r>
            <a:endParaRPr lang="ja-JP" altLang="en-US" sz="1200" dirty="0"/>
          </a:p>
        </p:txBody>
      </p:sp>
      <p:sp>
        <p:nvSpPr>
          <p:cNvPr id="9" name="テキスト ボックス 8"/>
          <p:cNvSpPr txBox="1"/>
          <p:nvPr/>
        </p:nvSpPr>
        <p:spPr>
          <a:xfrm>
            <a:off x="1700314" y="1096498"/>
            <a:ext cx="3052308" cy="600164"/>
          </a:xfrm>
          <a:prstGeom prst="rect">
            <a:avLst/>
          </a:prstGeom>
          <a:noFill/>
        </p:spPr>
        <p:txBody>
          <a:bodyPr wrap="square" rtlCol="0">
            <a:spAutoFit/>
          </a:bodyPr>
          <a:lstStyle/>
          <a:p>
            <a:r>
              <a:rPr lang="ja-JP" altLang="ja-JP" sz="1100" dirty="0"/>
              <a:t>１）江差町の素材を活かしたメインターゲット</a:t>
            </a:r>
            <a:r>
              <a:rPr lang="ja-JP" altLang="ja-JP" sz="1100" dirty="0" smtClean="0"/>
              <a:t>の</a:t>
            </a:r>
            <a:endParaRPr lang="en-US" altLang="ja-JP" sz="1100" dirty="0" smtClean="0"/>
          </a:p>
          <a:p>
            <a:r>
              <a:rPr lang="en-US" altLang="ja-JP" sz="1100" dirty="0"/>
              <a:t> </a:t>
            </a:r>
            <a:r>
              <a:rPr lang="en-US" altLang="ja-JP" sz="1100" dirty="0" smtClean="0"/>
              <a:t>   </a:t>
            </a:r>
            <a:r>
              <a:rPr lang="ja-JP" altLang="ja-JP" sz="1100" dirty="0" smtClean="0"/>
              <a:t>取り込み</a:t>
            </a:r>
            <a:endParaRPr lang="en-US" altLang="ja-JP" sz="1100" dirty="0"/>
          </a:p>
          <a:p>
            <a:r>
              <a:rPr lang="ja-JP" altLang="ja-JP" sz="1100" dirty="0"/>
              <a:t>２）広域連携による観光誘客の推進</a:t>
            </a:r>
            <a:endParaRPr lang="ja-JP" altLang="en-US" sz="1100" dirty="0"/>
          </a:p>
        </p:txBody>
      </p:sp>
      <p:sp>
        <p:nvSpPr>
          <p:cNvPr id="10" name="テキスト ボックス 1"/>
          <p:cNvSpPr txBox="1"/>
          <p:nvPr/>
        </p:nvSpPr>
        <p:spPr>
          <a:xfrm>
            <a:off x="197518" y="1756609"/>
            <a:ext cx="4370972" cy="16338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just">
              <a:lnSpc>
                <a:spcPts val="1138"/>
              </a:lnSpc>
            </a:pPr>
            <a:r>
              <a:rPr lang="ja-JP" altLang="en-US" sz="975"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ターゲット設定］</a:t>
            </a:r>
            <a:endParaRPr 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138"/>
              </a:lnSpc>
            </a:pPr>
            <a:r>
              <a:rPr 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第１</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ターゲット層</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08347" algn="just">
              <a:lnSpc>
                <a:spcPts val="1138"/>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かもめ島を中心とする、江差町の歴史文化の舞台でもある</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自然に</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08347" algn="just">
              <a:lnSpc>
                <a:spcPts val="1138"/>
              </a:lnSpc>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興味</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持つ</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親子連れ</a:t>
            </a:r>
          </a:p>
          <a:p>
            <a:pPr marL="1300163" indent="-1300163" algn="just">
              <a:lnSpc>
                <a:spcPts val="1138"/>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◇第２</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ターゲット層</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08347" algn="just">
              <a:lnSpc>
                <a:spcPts val="1138"/>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北前船交易により培われた江差独特の歴史文化に興味のある日本国内の中高年層、および歴史文化の学習や体験を目的とする教育旅行の利用者層</a:t>
            </a:r>
          </a:p>
          <a:p>
            <a:pPr marL="1119068" indent="-1083469" algn="just">
              <a:lnSpc>
                <a:spcPts val="1138"/>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◇第３</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ターゲット層</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09379" algn="just">
              <a:lnSpc>
                <a:spcPts val="1138"/>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地域の自然と文化を体験することを好む、インバウンドを中心としたユニバーサルツーリズムの</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対象者層</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角丸四角形 11"/>
          <p:cNvSpPr/>
          <p:nvPr/>
        </p:nvSpPr>
        <p:spPr>
          <a:xfrm>
            <a:off x="174941" y="3513082"/>
            <a:ext cx="4205149" cy="13137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4" name="円/楕円 13"/>
          <p:cNvSpPr/>
          <p:nvPr/>
        </p:nvSpPr>
        <p:spPr>
          <a:xfrm>
            <a:off x="5090402" y="411527"/>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テキスト ボックス 14"/>
          <p:cNvSpPr txBox="1"/>
          <p:nvPr/>
        </p:nvSpPr>
        <p:spPr>
          <a:xfrm>
            <a:off x="5237116" y="550325"/>
            <a:ext cx="1142329" cy="276999"/>
          </a:xfrm>
          <a:prstGeom prst="rect">
            <a:avLst/>
          </a:prstGeom>
          <a:noFill/>
        </p:spPr>
        <p:txBody>
          <a:bodyPr wrap="square" rtlCol="0">
            <a:spAutoFit/>
          </a:bodyPr>
          <a:lstStyle/>
          <a:p>
            <a:r>
              <a:rPr lang="ja-JP" altLang="en-US" sz="1200" dirty="0"/>
              <a:t>［ 江差で憩う ］</a:t>
            </a:r>
          </a:p>
        </p:txBody>
      </p:sp>
      <p:sp>
        <p:nvSpPr>
          <p:cNvPr id="16" name="テキスト ボックス 15"/>
          <p:cNvSpPr txBox="1"/>
          <p:nvPr/>
        </p:nvSpPr>
        <p:spPr>
          <a:xfrm>
            <a:off x="6761381" y="450161"/>
            <a:ext cx="1644766" cy="276999"/>
          </a:xfrm>
          <a:prstGeom prst="rect">
            <a:avLst/>
          </a:prstGeom>
          <a:noFill/>
          <a:ln>
            <a:solidFill>
              <a:schemeClr val="tx1"/>
            </a:solidFill>
          </a:ln>
        </p:spPr>
        <p:txBody>
          <a:bodyPr wrap="square" rtlCol="0">
            <a:spAutoFit/>
          </a:bodyPr>
          <a:lstStyle/>
          <a:p>
            <a:pPr algn="ctr"/>
            <a:r>
              <a:rPr lang="ja-JP" altLang="en-US" sz="1200" dirty="0"/>
              <a:t>滞在型観光の構築</a:t>
            </a:r>
          </a:p>
        </p:txBody>
      </p:sp>
      <p:sp>
        <p:nvSpPr>
          <p:cNvPr id="17" name="テキスト ボックス 16"/>
          <p:cNvSpPr txBox="1"/>
          <p:nvPr/>
        </p:nvSpPr>
        <p:spPr>
          <a:xfrm>
            <a:off x="6684653" y="807462"/>
            <a:ext cx="2715545" cy="600164"/>
          </a:xfrm>
          <a:prstGeom prst="rect">
            <a:avLst/>
          </a:prstGeom>
          <a:noFill/>
        </p:spPr>
        <p:txBody>
          <a:bodyPr wrap="square" rtlCol="0">
            <a:spAutoFit/>
          </a:bodyPr>
          <a:lstStyle/>
          <a:p>
            <a:r>
              <a:rPr lang="ja-JP" altLang="ja-JP" sz="1100" dirty="0"/>
              <a:t>１）かもめ島マリンピングの運営</a:t>
            </a:r>
            <a:endParaRPr lang="en-US" altLang="ja-JP" sz="1100" dirty="0"/>
          </a:p>
          <a:p>
            <a:r>
              <a:rPr lang="ja-JP" altLang="ja-JP" sz="1100" dirty="0"/>
              <a:t>２）イベント民泊の運営</a:t>
            </a:r>
            <a:endParaRPr lang="en-US" altLang="ja-JP" sz="1100" dirty="0"/>
          </a:p>
          <a:p>
            <a:r>
              <a:rPr lang="ja-JP" altLang="ja-JP" sz="1100" dirty="0"/>
              <a:t>３）滞在型観光促進のための担い手確保</a:t>
            </a:r>
            <a:endParaRPr lang="ja-JP" altLang="en-US" sz="1100" dirty="0"/>
          </a:p>
        </p:txBody>
      </p:sp>
      <p:sp>
        <p:nvSpPr>
          <p:cNvPr id="19" name="角丸四角形 18"/>
          <p:cNvSpPr/>
          <p:nvPr/>
        </p:nvSpPr>
        <p:spPr>
          <a:xfrm>
            <a:off x="5027062" y="1538728"/>
            <a:ext cx="4618041" cy="46419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6" name="テキスト ボックス 8"/>
          <p:cNvSpPr txBox="1"/>
          <p:nvPr/>
        </p:nvSpPr>
        <p:spPr>
          <a:xfrm>
            <a:off x="214496" y="3525493"/>
            <a:ext cx="4058266" cy="13820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2026</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活動目標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各ターゲットに向けた訴</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求方法</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の構築（</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HP</a:t>
            </a:r>
            <a:r>
              <a:rPr lang="ja-JP" sz="1100"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利用者の</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SNS </a:t>
            </a:r>
          </a:p>
          <a:p>
            <a:pPr algn="just">
              <a:spcAft>
                <a:spcPts val="0"/>
              </a:spcAft>
            </a:pP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発信</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、情報誌</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掲載</a:t>
            </a: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sz="1100" kern="100" dirty="0" err="1" smtClean="0">
                <a:effectLst/>
                <a:latin typeface="BIZ UDゴシック" panose="020B0400000000000000" pitchFamily="49" charset="-128"/>
                <a:ea typeface="BIZ UDゴシック" panose="020B0400000000000000" pitchFamily="49" charset="-128"/>
                <a:cs typeface="Times New Roman" panose="02020603050405020304" pitchFamily="18" charset="0"/>
              </a:rPr>
              <a:t>etc</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道南圏における各種団体と</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の連携</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よる</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交流人口・</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関係人</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口の増加</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クルーズ船</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オプショナルツアー</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誘致数</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拡大</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かもめ島マリンピングに</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おける厚沢部保育</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留学家族の受入</a:t>
            </a:r>
          </a:p>
        </p:txBody>
      </p:sp>
      <p:sp>
        <p:nvSpPr>
          <p:cNvPr id="27" name="テキスト ボックス 9"/>
          <p:cNvSpPr txBox="1"/>
          <p:nvPr/>
        </p:nvSpPr>
        <p:spPr>
          <a:xfrm>
            <a:off x="5155746" y="1745146"/>
            <a:ext cx="4407991" cy="43226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202</a:t>
            </a:r>
            <a:r>
              <a:rPr 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6</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活動</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目標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閑散期対策として「平日割」プランを継続するほか、新たなプランを創設し、利用促進を図ります。</a:t>
            </a:r>
          </a:p>
          <a:p>
            <a:pPr marL="1200150" indent="-1200150"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0" spc="130" dirty="0">
                <a:effectLst/>
                <a:latin typeface="BIZ UDゴシック" panose="020B0400000000000000" pitchFamily="49" charset="-128"/>
                <a:ea typeface="BIZ UDゴシック" panose="020B0400000000000000" pitchFamily="49" charset="-128"/>
                <a:cs typeface="Times New Roman" panose="02020603050405020304" pitchFamily="18" charset="0"/>
              </a:rPr>
              <a:t>「平</a:t>
            </a:r>
            <a:r>
              <a:rPr lang="ja-JP" sz="1100" kern="0" spc="13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日割」</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７月</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と８月を除くグランピング及び</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ライトハウ</a:t>
            </a: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ス</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閑散期の平日の宿泊</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対象～</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ペア料金の</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2,000</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円割引</a:t>
            </a:r>
          </a:p>
          <a:p>
            <a:pPr marL="1000125" indent="-1000125"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0" spc="130" dirty="0">
                <a:effectLst/>
                <a:latin typeface="BIZ UDゴシック" panose="020B0400000000000000" pitchFamily="49" charset="-128"/>
                <a:ea typeface="BIZ UDゴシック" panose="020B0400000000000000" pitchFamily="49" charset="-128"/>
                <a:cs typeface="Times New Roman" panose="02020603050405020304" pitchFamily="18" charset="0"/>
              </a:rPr>
              <a:t>「学生</a:t>
            </a:r>
            <a:r>
              <a:rPr lang="ja-JP" sz="1100" kern="0" spc="13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割」</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学生グループの３名以上の宿泊が対象～マリ</a:t>
            </a: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000125" indent="-1000125" algn="just">
              <a:lnSpc>
                <a:spcPts val="1500"/>
              </a:lnSpc>
              <a:spcAft>
                <a:spcPts val="0"/>
              </a:spcAft>
            </a:pPr>
            <a:r>
              <a:rPr lang="ja-JP" altLang="en-US"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ンピングの情報を</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SNS</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で</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PR</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することを条件に１名</a:t>
            </a:r>
            <a:r>
              <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p>
          <a:p>
            <a:pPr marL="1000125" indent="-1000125" algn="just">
              <a:lnSpc>
                <a:spcPts val="1500"/>
              </a:lnSpc>
              <a:spcAft>
                <a:spcPts val="0"/>
              </a:spcAft>
            </a:pPr>
            <a:r>
              <a:rPr lang="en-US" altLang="ja-JP" sz="11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分の宿泊費を無料（手ぶらは１組</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割引）</a:t>
            </a:r>
          </a:p>
          <a:p>
            <a:pPr marL="133350" indent="-133350"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0" dirty="0">
                <a:effectLst/>
                <a:latin typeface="BIZ UDゴシック" panose="020B0400000000000000" pitchFamily="49" charset="-128"/>
                <a:ea typeface="BIZ UDゴシック" panose="020B0400000000000000" pitchFamily="49" charset="-128"/>
                <a:cs typeface="Times New Roman" panose="02020603050405020304" pitchFamily="18" charset="0"/>
              </a:rPr>
              <a:t>「ﾘﾋﾟｰﾀｰ割」⇒宿泊リピーターが対象～宿泊費の</a:t>
            </a:r>
            <a:r>
              <a:rPr lang="en-US" sz="1100" kern="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sz="1100" kern="0" dirty="0">
                <a:effectLst/>
                <a:latin typeface="BIZ UDゴシック" panose="020B0400000000000000" pitchFamily="49" charset="-128"/>
                <a:ea typeface="BIZ UDゴシック" panose="020B0400000000000000" pitchFamily="49" charset="-128"/>
                <a:cs typeface="Times New Roman" panose="02020603050405020304" pitchFamily="18" charset="0"/>
              </a:rPr>
              <a:t>％割引</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「こどもキャンプ事業」を実施し、当機構の活動への理解の向上と担い手の育成、地域の青少年健全育成活動に寄与します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厚沢部町で実施の保育留学と連携し、かもめ島マリンピングで留学家族の受入を行い、行為連携を通じた利用者拡大を図ります。</a:t>
            </a:r>
          </a:p>
          <a:p>
            <a:pPr algn="just">
              <a:lnSpc>
                <a:spcPts val="1500"/>
              </a:lnSpc>
              <a:spcAft>
                <a:spcPts val="0"/>
              </a:spcAft>
            </a:pP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・かもめ島マリンピングでの受入</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⇒UMIASOBI</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プランの体験活動</a:t>
            </a: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江差追分全国大会時のイベント民泊を継続し、期間中の</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滞在型</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観光</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の促進を図ります。</a:t>
            </a: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地域おこし協力隊の制度を活用し、滞在型観光の担い手を</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確保</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します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3350" indent="-13335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イベント等において、町民や町内活動団体、事業者等と連携し、</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DMO</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活動への協力者の拡大と地域への経済波及に努めます。</a:t>
            </a:r>
          </a:p>
        </p:txBody>
      </p:sp>
      <p:sp>
        <p:nvSpPr>
          <p:cNvPr id="18" name="テキスト ボックス 17"/>
          <p:cNvSpPr txBox="1"/>
          <p:nvPr/>
        </p:nvSpPr>
        <p:spPr>
          <a:xfrm>
            <a:off x="9155289" y="6355644"/>
            <a:ext cx="489819" cy="338554"/>
          </a:xfrm>
          <a:prstGeom prst="rect">
            <a:avLst/>
          </a:prstGeom>
          <a:noFill/>
        </p:spPr>
        <p:txBody>
          <a:bodyPr wrap="square" rtlCol="0">
            <a:spAutoFit/>
          </a:bodyPr>
          <a:lstStyle/>
          <a:p>
            <a:r>
              <a:rPr lang="ja-JP" altLang="en-US" sz="1600" dirty="0" smtClean="0"/>
              <a:t>４</a:t>
            </a:r>
            <a:endParaRPr kumimoji="1" lang="ja-JP" altLang="en-US" sz="16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28" y="5047265"/>
            <a:ext cx="1899701" cy="142477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387" y="5043997"/>
            <a:ext cx="1904059" cy="1428044"/>
          </a:xfrm>
          <a:prstGeom prst="rect">
            <a:avLst/>
          </a:prstGeom>
        </p:spPr>
      </p:pic>
      <p:sp>
        <p:nvSpPr>
          <p:cNvPr id="20" name="テキスト ボックス 19"/>
          <p:cNvSpPr txBox="1"/>
          <p:nvPr/>
        </p:nvSpPr>
        <p:spPr>
          <a:xfrm>
            <a:off x="1293778" y="6524921"/>
            <a:ext cx="2291715" cy="246221"/>
          </a:xfrm>
          <a:prstGeom prst="rect">
            <a:avLst/>
          </a:prstGeom>
          <a:noFill/>
        </p:spPr>
        <p:txBody>
          <a:bodyPr wrap="square" rtlCol="0">
            <a:spAutoFit/>
          </a:bodyPr>
          <a:lstStyle/>
          <a:p>
            <a:r>
              <a:rPr lang="ja-JP" altLang="en-US" sz="1000" dirty="0"/>
              <a:t>クルーズ</a:t>
            </a:r>
            <a:r>
              <a:rPr lang="ja-JP" altLang="en-US" sz="1000" dirty="0" smtClean="0"/>
              <a:t>船日本丸受入（</a:t>
            </a:r>
            <a:r>
              <a:rPr lang="en-US" altLang="ja-JP" sz="1000" dirty="0" smtClean="0"/>
              <a:t>2025</a:t>
            </a:r>
            <a:r>
              <a:rPr lang="ja-JP" altLang="en-US" sz="1000" dirty="0" smtClean="0"/>
              <a:t>年度）</a:t>
            </a:r>
            <a:endParaRPr kumimoji="1" lang="ja-JP" altLang="en-US" sz="1000" dirty="0"/>
          </a:p>
        </p:txBody>
      </p:sp>
    </p:spTree>
    <p:extLst>
      <p:ext uri="{BB962C8B-B14F-4D97-AF65-F5344CB8AC3E}">
        <p14:creationId xmlns:p14="http://schemas.microsoft.com/office/powerpoint/2010/main" val="307996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91009" y="349694"/>
            <a:ext cx="1435758" cy="5545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テキスト ボックス 5"/>
          <p:cNvSpPr txBox="1"/>
          <p:nvPr/>
        </p:nvSpPr>
        <p:spPr>
          <a:xfrm>
            <a:off x="191009" y="488492"/>
            <a:ext cx="1499821" cy="276999"/>
          </a:xfrm>
          <a:prstGeom prst="rect">
            <a:avLst/>
          </a:prstGeom>
          <a:noFill/>
        </p:spPr>
        <p:txBody>
          <a:bodyPr wrap="square" rtlCol="0">
            <a:spAutoFit/>
          </a:bodyPr>
          <a:lstStyle/>
          <a:p>
            <a:r>
              <a:rPr lang="ja-JP" altLang="en-US" sz="1200" dirty="0"/>
              <a:t>［ 江差を経営する ］</a:t>
            </a:r>
          </a:p>
        </p:txBody>
      </p:sp>
      <p:sp>
        <p:nvSpPr>
          <p:cNvPr id="7" name="テキスト ボックス 6"/>
          <p:cNvSpPr txBox="1"/>
          <p:nvPr/>
        </p:nvSpPr>
        <p:spPr>
          <a:xfrm>
            <a:off x="1890510" y="425058"/>
            <a:ext cx="1417782" cy="276999"/>
          </a:xfrm>
          <a:prstGeom prst="rect">
            <a:avLst/>
          </a:prstGeom>
          <a:noFill/>
          <a:ln>
            <a:solidFill>
              <a:schemeClr val="tx1"/>
            </a:solidFill>
          </a:ln>
        </p:spPr>
        <p:txBody>
          <a:bodyPr wrap="square" rtlCol="0">
            <a:spAutoFit/>
          </a:bodyPr>
          <a:lstStyle/>
          <a:p>
            <a:pPr algn="ctr"/>
            <a:r>
              <a:rPr lang="ja-JP" altLang="ja-JP" sz="1200" dirty="0"/>
              <a:t>組織の基盤強化</a:t>
            </a:r>
            <a:endParaRPr lang="ja-JP" altLang="en-US" sz="1200" dirty="0"/>
          </a:p>
        </p:txBody>
      </p:sp>
      <p:sp>
        <p:nvSpPr>
          <p:cNvPr id="8" name="テキスト ボックス 7"/>
          <p:cNvSpPr txBox="1"/>
          <p:nvPr/>
        </p:nvSpPr>
        <p:spPr>
          <a:xfrm>
            <a:off x="1561546" y="768704"/>
            <a:ext cx="3364208" cy="461665"/>
          </a:xfrm>
          <a:prstGeom prst="rect">
            <a:avLst/>
          </a:prstGeom>
          <a:noFill/>
        </p:spPr>
        <p:txBody>
          <a:bodyPr wrap="square" rtlCol="0">
            <a:spAutoFit/>
          </a:bodyPr>
          <a:lstStyle/>
          <a:p>
            <a:r>
              <a:rPr lang="ja-JP" altLang="ja-JP" sz="1200" dirty="0"/>
              <a:t>１）組織全体の収入源の確保</a:t>
            </a:r>
            <a:endParaRPr lang="en-US" altLang="ja-JP" sz="1200" dirty="0"/>
          </a:p>
          <a:p>
            <a:r>
              <a:rPr lang="ja-JP" altLang="ja-JP" sz="1200" dirty="0"/>
              <a:t>２）北の江の島構想に係る組織再編への対応</a:t>
            </a:r>
            <a:endParaRPr lang="ja-JP" altLang="en-US" sz="1200" dirty="0"/>
          </a:p>
        </p:txBody>
      </p:sp>
      <p:sp>
        <p:nvSpPr>
          <p:cNvPr id="11" name="テキスト ボックス 10"/>
          <p:cNvSpPr txBox="1"/>
          <p:nvPr/>
        </p:nvSpPr>
        <p:spPr>
          <a:xfrm>
            <a:off x="191009" y="1207321"/>
            <a:ext cx="1032790" cy="276999"/>
          </a:xfrm>
          <a:prstGeom prst="rect">
            <a:avLst/>
          </a:prstGeom>
          <a:noFill/>
        </p:spPr>
        <p:txBody>
          <a:bodyPr wrap="square" rtlCol="0">
            <a:spAutoFit/>
          </a:bodyPr>
          <a:lstStyle/>
          <a:p>
            <a:r>
              <a:rPr lang="ja-JP" altLang="ja-JP" sz="1200" dirty="0"/>
              <a:t>【売上目標】</a:t>
            </a:r>
            <a:endParaRPr lang="ja-JP" altLang="en-US" sz="1200" dirty="0"/>
          </a:p>
        </p:txBody>
      </p:sp>
      <p:sp>
        <p:nvSpPr>
          <p:cNvPr id="14" name="角丸四角形 13"/>
          <p:cNvSpPr/>
          <p:nvPr/>
        </p:nvSpPr>
        <p:spPr>
          <a:xfrm>
            <a:off x="191008" y="3337936"/>
            <a:ext cx="4516523" cy="17105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aphicFrame>
        <p:nvGraphicFramePr>
          <p:cNvPr id="4" name="表 3"/>
          <p:cNvGraphicFramePr>
            <a:graphicFrameLocks noGrp="1"/>
          </p:cNvGraphicFramePr>
          <p:nvPr>
            <p:extLst>
              <p:ext uri="{D42A27DB-BD31-4B8C-83A1-F6EECF244321}">
                <p14:modId xmlns:p14="http://schemas.microsoft.com/office/powerpoint/2010/main" val="2317135526"/>
              </p:ext>
            </p:extLst>
          </p:nvPr>
        </p:nvGraphicFramePr>
        <p:xfrm>
          <a:off x="191008" y="1484320"/>
          <a:ext cx="4516523" cy="1666240"/>
        </p:xfrm>
        <a:graphic>
          <a:graphicData uri="http://schemas.openxmlformats.org/drawingml/2006/table">
            <a:tbl>
              <a:tblPr firstRow="1" firstCol="1" bandRow="1">
                <a:tableStyleId>{5C22544A-7EE6-4342-B048-85BDC9FD1C3A}</a:tableStyleId>
              </a:tblPr>
              <a:tblGrid>
                <a:gridCol w="1127710"/>
                <a:gridCol w="1129260"/>
                <a:gridCol w="1129260"/>
                <a:gridCol w="1130293"/>
              </a:tblGrid>
              <a:tr h="327660">
                <a:tc>
                  <a:txBody>
                    <a:bodyPr/>
                    <a:lstStyle/>
                    <a:p>
                      <a:pPr algn="just">
                        <a:spcAft>
                          <a:spcPts val="0"/>
                        </a:spcAft>
                      </a:pPr>
                      <a:r>
                        <a:rPr lang="en-US" sz="105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2025(R7)</a:t>
                      </a:r>
                      <a:r>
                        <a:rPr lang="ja-JP" sz="1050" kern="100">
                          <a:effectLst/>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2026(R8)</a:t>
                      </a:r>
                      <a:r>
                        <a:rPr lang="ja-JP" sz="1050" kern="100">
                          <a:effectLst/>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2027(R9)</a:t>
                      </a:r>
                      <a:r>
                        <a:rPr lang="ja-JP" sz="1050" kern="100">
                          <a:effectLst/>
                        </a:rPr>
                        <a:t>年度</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341630">
                <a:tc>
                  <a:txBody>
                    <a:bodyPr/>
                    <a:lstStyle/>
                    <a:p>
                      <a:pPr algn="just">
                        <a:spcAft>
                          <a:spcPts val="0"/>
                        </a:spcAft>
                      </a:pPr>
                      <a:r>
                        <a:rPr lang="ja-JP" sz="1050" kern="100">
                          <a:effectLst/>
                        </a:rPr>
                        <a:t>マリンピング目標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3,900</a:t>
                      </a:r>
                      <a:r>
                        <a:rPr lang="ja-JP" sz="1050" kern="100">
                          <a:effectLst/>
                        </a:rPr>
                        <a:t>千円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dirty="0">
                          <a:effectLst/>
                        </a:rPr>
                        <a:t>5,000</a:t>
                      </a:r>
                      <a:r>
                        <a:rPr lang="ja-JP" sz="1050" kern="100" dirty="0">
                          <a:effectLst/>
                        </a:rPr>
                        <a:t>千円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6,000</a:t>
                      </a:r>
                      <a:r>
                        <a:rPr lang="ja-JP" sz="1050" kern="100">
                          <a:effectLst/>
                        </a:rPr>
                        <a:t>千円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341630">
                <a:tc>
                  <a:txBody>
                    <a:bodyPr/>
                    <a:lstStyle/>
                    <a:p>
                      <a:pPr algn="just">
                        <a:spcAft>
                          <a:spcPts val="0"/>
                        </a:spcAft>
                      </a:pPr>
                      <a:r>
                        <a:rPr lang="ja-JP" sz="1050" kern="100">
                          <a:effectLst/>
                        </a:rPr>
                        <a:t>マリンピング実績</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dirty="0">
                          <a:effectLst/>
                        </a:rPr>
                        <a:t>3,659</a:t>
                      </a:r>
                      <a:r>
                        <a:rPr lang="ja-JP" sz="1050" kern="100" dirty="0">
                          <a:effectLst/>
                        </a:rPr>
                        <a:t>千円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327660">
                <a:tc>
                  <a:txBody>
                    <a:bodyPr/>
                    <a:lstStyle/>
                    <a:p>
                      <a:pPr algn="just">
                        <a:spcAft>
                          <a:spcPts val="0"/>
                        </a:spcAft>
                      </a:pPr>
                      <a:r>
                        <a:rPr lang="ja-JP" sz="1050" kern="100">
                          <a:effectLst/>
                        </a:rPr>
                        <a:t>ぷらっと江差目標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20,000</a:t>
                      </a:r>
                      <a:r>
                        <a:rPr lang="ja-JP" sz="1050" kern="100">
                          <a:effectLst/>
                        </a:rPr>
                        <a:t>千円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5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50" kern="10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327660">
                <a:tc>
                  <a:txBody>
                    <a:bodyPr/>
                    <a:lstStyle/>
                    <a:p>
                      <a:pPr algn="just">
                        <a:spcAft>
                          <a:spcPts val="0"/>
                        </a:spcAft>
                      </a:pPr>
                      <a:r>
                        <a:rPr lang="ja-JP" sz="1050" kern="100">
                          <a:effectLst/>
                        </a:rPr>
                        <a:t>ぷらっと江差実績</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1050" kern="100">
                          <a:effectLst/>
                        </a:rPr>
                        <a:t>19,510</a:t>
                      </a:r>
                      <a:r>
                        <a:rPr lang="ja-JP" sz="1050" kern="100">
                          <a:effectLst/>
                        </a:rPr>
                        <a:t>千円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5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50" kern="10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bl>
          </a:graphicData>
        </a:graphic>
      </p:graphicFrame>
      <p:sp>
        <p:nvSpPr>
          <p:cNvPr id="20" name="テキスト ボックス 10"/>
          <p:cNvSpPr txBox="1"/>
          <p:nvPr/>
        </p:nvSpPr>
        <p:spPr>
          <a:xfrm>
            <a:off x="191008" y="3427559"/>
            <a:ext cx="4516523" cy="1620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2026</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年度活動目標</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機構全体の売上強化⇒マリンピングの新プラン導入、日本遺産</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ツ</a:t>
            </a:r>
            <a:r>
              <a:rPr lang="ja-JP" alt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アー</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の販売開始</a:t>
            </a:r>
          </a:p>
          <a:p>
            <a:pPr marL="266700" indent="-266700"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他機関助成事業等の</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活用</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人材育成に向けた職員研修機会の強化⇒</a:t>
            </a: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DMO</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中核・実務者研修、</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管</a:t>
            </a:r>
            <a:endParaRPr lang="en-US" alt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理者</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（理事）研修</a:t>
            </a: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en-US" sz="11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職員</a:t>
            </a:r>
            <a:r>
              <a:rPr lang="ja-JP" altLang="en-US" sz="1100" kern="100" smtClean="0">
                <a:latin typeface="BIZ UDゴシック" panose="020B0400000000000000" pitchFamily="49" charset="-128"/>
                <a:ea typeface="BIZ UDゴシック" panose="020B0400000000000000" pitchFamily="49" charset="-128"/>
                <a:cs typeface="Times New Roman" panose="02020603050405020304" pitchFamily="18" charset="0"/>
              </a:rPr>
              <a:t>等地域内講師</a:t>
            </a:r>
            <a:r>
              <a:rPr lang="ja-JP" altLang="en-US" sz="1100" kern="100" smtClean="0">
                <a:latin typeface="BIZ UDゴシック" panose="020B0400000000000000" pitchFamily="49" charset="-128"/>
                <a:ea typeface="BIZ UDゴシック" panose="020B0400000000000000" pitchFamily="49" charset="-128"/>
                <a:cs typeface="Times New Roman" panose="02020603050405020304" pitchFamily="18" charset="0"/>
              </a:rPr>
              <a:t>と</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しての</a:t>
            </a:r>
            <a:r>
              <a:rPr lang="ja-JP" altLang="en-US" sz="1100" kern="100" smtClean="0">
                <a:latin typeface="BIZ UDゴシック" panose="020B0400000000000000" pitchFamily="49" charset="-128"/>
                <a:ea typeface="BIZ UDゴシック" panose="020B0400000000000000" pitchFamily="49" charset="-128"/>
                <a:cs typeface="Times New Roman" panose="02020603050405020304" pitchFamily="18" charset="0"/>
              </a:rPr>
              <a:t>派遣</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spcAft>
                <a:spcPts val="0"/>
              </a:spcAft>
            </a:pPr>
            <a:r>
              <a:rPr 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地域観光活動の一元化に向けた組織のあり方の検討</a:t>
            </a:r>
          </a:p>
        </p:txBody>
      </p:sp>
      <p:sp>
        <p:nvSpPr>
          <p:cNvPr id="10" name="テキスト ボックス 9"/>
          <p:cNvSpPr txBox="1"/>
          <p:nvPr/>
        </p:nvSpPr>
        <p:spPr>
          <a:xfrm>
            <a:off x="9527823" y="6533614"/>
            <a:ext cx="489819" cy="338554"/>
          </a:xfrm>
          <a:prstGeom prst="rect">
            <a:avLst/>
          </a:prstGeom>
          <a:noFill/>
        </p:spPr>
        <p:txBody>
          <a:bodyPr wrap="square" rtlCol="0">
            <a:spAutoFit/>
          </a:bodyPr>
          <a:lstStyle/>
          <a:p>
            <a:r>
              <a:rPr lang="ja-JP" altLang="en-US" sz="1600" dirty="0" smtClean="0"/>
              <a:t>５</a:t>
            </a:r>
            <a:endParaRPr kumimoji="1" lang="ja-JP" altLang="en-US" sz="16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5508" y="563557"/>
            <a:ext cx="4328384" cy="6253072"/>
          </a:xfrm>
          <a:prstGeom prst="rect">
            <a:avLst/>
          </a:prstGeom>
        </p:spPr>
      </p:pic>
      <p:sp>
        <p:nvSpPr>
          <p:cNvPr id="3" name="テキスト ボックス 2"/>
          <p:cNvSpPr txBox="1"/>
          <p:nvPr/>
        </p:nvSpPr>
        <p:spPr>
          <a:xfrm>
            <a:off x="5225508" y="211194"/>
            <a:ext cx="3488266" cy="276999"/>
          </a:xfrm>
          <a:prstGeom prst="rect">
            <a:avLst/>
          </a:prstGeom>
          <a:noFill/>
        </p:spPr>
        <p:txBody>
          <a:bodyPr wrap="square" rtlCol="0">
            <a:spAutoFit/>
          </a:bodyPr>
          <a:lstStyle/>
          <a:p>
            <a:r>
              <a:rPr kumimoji="1" lang="en-US" altLang="ja-JP" sz="1200" dirty="0" smtClean="0">
                <a:latin typeface="+mj-ea"/>
                <a:ea typeface="+mj-ea"/>
              </a:rPr>
              <a:t>【</a:t>
            </a:r>
            <a:r>
              <a:rPr kumimoji="1" lang="ja-JP" altLang="en-US" sz="1200" dirty="0" smtClean="0">
                <a:latin typeface="+mj-ea"/>
                <a:ea typeface="+mj-ea"/>
              </a:rPr>
              <a:t>参考資料～日本遺産ツアー概要</a:t>
            </a:r>
            <a:r>
              <a:rPr kumimoji="1" lang="en-US" altLang="ja-JP" sz="1200" dirty="0" smtClean="0">
                <a:latin typeface="+mj-ea"/>
                <a:ea typeface="+mj-ea"/>
              </a:rPr>
              <a:t>】</a:t>
            </a:r>
            <a:endParaRPr kumimoji="1" lang="ja-JP" altLang="en-US" sz="1200" dirty="0">
              <a:latin typeface="+mj-ea"/>
              <a:ea typeface="+mj-ea"/>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98" y="5181802"/>
            <a:ext cx="1840650" cy="1321729"/>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669886" y="5181802"/>
            <a:ext cx="1714230" cy="1285673"/>
          </a:xfrm>
          <a:prstGeom prst="rect">
            <a:avLst/>
          </a:prstGeom>
        </p:spPr>
      </p:pic>
      <p:sp>
        <p:nvSpPr>
          <p:cNvPr id="15" name="テキスト ボックス 14"/>
          <p:cNvSpPr txBox="1"/>
          <p:nvPr/>
        </p:nvSpPr>
        <p:spPr>
          <a:xfrm>
            <a:off x="901261" y="6513713"/>
            <a:ext cx="1803861" cy="246221"/>
          </a:xfrm>
          <a:prstGeom prst="rect">
            <a:avLst/>
          </a:prstGeom>
          <a:noFill/>
        </p:spPr>
        <p:txBody>
          <a:bodyPr wrap="square" rtlCol="0">
            <a:spAutoFit/>
          </a:bodyPr>
          <a:lstStyle/>
          <a:p>
            <a:r>
              <a:rPr lang="ja-JP" altLang="en-US" sz="1000" dirty="0"/>
              <a:t>海洋</a:t>
            </a:r>
            <a:r>
              <a:rPr lang="ja-JP" altLang="en-US" sz="1000" dirty="0" smtClean="0"/>
              <a:t>体験（</a:t>
            </a:r>
            <a:r>
              <a:rPr lang="en-US" altLang="ja-JP" sz="1000" dirty="0" smtClean="0"/>
              <a:t>SUP)</a:t>
            </a:r>
            <a:endParaRPr kumimoji="1" lang="ja-JP" altLang="en-US" sz="1000" dirty="0"/>
          </a:p>
        </p:txBody>
      </p:sp>
      <p:sp>
        <p:nvSpPr>
          <p:cNvPr id="16" name="テキスト ボックス 15"/>
          <p:cNvSpPr txBox="1"/>
          <p:nvPr/>
        </p:nvSpPr>
        <p:spPr>
          <a:xfrm>
            <a:off x="3187334" y="6503531"/>
            <a:ext cx="1158788" cy="246221"/>
          </a:xfrm>
          <a:prstGeom prst="rect">
            <a:avLst/>
          </a:prstGeom>
          <a:noFill/>
        </p:spPr>
        <p:txBody>
          <a:bodyPr wrap="square" rtlCol="0">
            <a:spAutoFit/>
          </a:bodyPr>
          <a:lstStyle/>
          <a:p>
            <a:r>
              <a:rPr lang="ja-JP" altLang="en-US" sz="1000" dirty="0"/>
              <a:t>職員研修</a:t>
            </a:r>
            <a:endParaRPr kumimoji="1" lang="ja-JP" altLang="en-US" sz="1000" dirty="0"/>
          </a:p>
        </p:txBody>
      </p:sp>
    </p:spTree>
    <p:extLst>
      <p:ext uri="{BB962C8B-B14F-4D97-AF65-F5344CB8AC3E}">
        <p14:creationId xmlns:p14="http://schemas.microsoft.com/office/powerpoint/2010/main" val="1827196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155289" y="6355644"/>
            <a:ext cx="489819" cy="338554"/>
          </a:xfrm>
          <a:prstGeom prst="rect">
            <a:avLst/>
          </a:prstGeom>
          <a:noFill/>
        </p:spPr>
        <p:txBody>
          <a:bodyPr wrap="square" rtlCol="0">
            <a:spAutoFit/>
          </a:bodyPr>
          <a:lstStyle/>
          <a:p>
            <a:r>
              <a:rPr lang="ja-JP" altLang="en-US" sz="1600" dirty="0"/>
              <a:t>６</a:t>
            </a:r>
            <a:endParaRPr kumimoji="1" lang="ja-JP" altLang="en-US" sz="1600" dirty="0"/>
          </a:p>
        </p:txBody>
      </p:sp>
      <p:sp>
        <p:nvSpPr>
          <p:cNvPr id="5" name="テキスト ボックス 4"/>
          <p:cNvSpPr txBox="1"/>
          <p:nvPr/>
        </p:nvSpPr>
        <p:spPr>
          <a:xfrm>
            <a:off x="237067" y="237067"/>
            <a:ext cx="3488266" cy="276999"/>
          </a:xfrm>
          <a:prstGeom prst="rect">
            <a:avLst/>
          </a:prstGeom>
          <a:noFill/>
        </p:spPr>
        <p:txBody>
          <a:bodyPr wrap="square" rtlCol="0">
            <a:spAutoFit/>
          </a:bodyPr>
          <a:lstStyle/>
          <a:p>
            <a:r>
              <a:rPr kumimoji="1" lang="en-US" altLang="ja-JP" sz="1200" dirty="0" smtClean="0">
                <a:latin typeface="+mj-ea"/>
                <a:ea typeface="+mj-ea"/>
              </a:rPr>
              <a:t>【</a:t>
            </a:r>
            <a:r>
              <a:rPr kumimoji="1" lang="ja-JP" altLang="en-US" sz="1200" dirty="0" smtClean="0">
                <a:latin typeface="+mj-ea"/>
                <a:ea typeface="+mj-ea"/>
              </a:rPr>
              <a:t>参考資料～日本遺産ツアー概要</a:t>
            </a:r>
            <a:r>
              <a:rPr kumimoji="1" lang="en-US" altLang="ja-JP" sz="1200" dirty="0" smtClean="0">
                <a:latin typeface="+mj-ea"/>
                <a:ea typeface="+mj-ea"/>
              </a:rPr>
              <a:t>】</a:t>
            </a:r>
            <a:endParaRPr kumimoji="1" lang="ja-JP" altLang="en-US" sz="1200" dirty="0">
              <a:latin typeface="+mj-ea"/>
              <a:ea typeface="+mj-ea"/>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59" y="514066"/>
            <a:ext cx="4164667" cy="6016555"/>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519" y="237067"/>
            <a:ext cx="4228592" cy="6108906"/>
          </a:xfrm>
          <a:prstGeom prst="rect">
            <a:avLst/>
          </a:prstGeom>
        </p:spPr>
      </p:pic>
    </p:spTree>
    <p:extLst>
      <p:ext uri="{BB962C8B-B14F-4D97-AF65-F5344CB8AC3E}">
        <p14:creationId xmlns:p14="http://schemas.microsoft.com/office/powerpoint/2010/main" val="89142763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1204</Words>
  <Application>Microsoft Office PowerPoint</Application>
  <PresentationFormat>A4 210 x 297 mm</PresentationFormat>
  <Paragraphs>283</Paragraphs>
  <Slides>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vt:i4>
      </vt:variant>
    </vt:vector>
  </HeadingPairs>
  <TitlesOfParts>
    <vt:vector size="19" baseType="lpstr">
      <vt:lpstr>BIZ UDゴシック</vt:lpstr>
      <vt:lpstr>HGS創英角ｺﾞｼｯｸUB</vt:lpstr>
      <vt:lpstr>HG丸ｺﾞｼｯｸM-PRO</vt:lpstr>
      <vt:lpstr>ＭＳ Ｐゴシック</vt:lpstr>
      <vt:lpstr>ＭＳ 明朝</vt:lpstr>
      <vt:lpstr>宋体</vt:lpstr>
      <vt:lpstr>Arial</vt:lpstr>
      <vt:lpstr>Calibri</vt:lpstr>
      <vt:lpstr>Calibri Light</vt:lpstr>
      <vt:lpstr>Century</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62</cp:revision>
  <cp:lastPrinted>2026-06-02T00:35:45Z</cp:lastPrinted>
  <dcterms:created xsi:type="dcterms:W3CDTF">2025-02-28T02:37:09Z</dcterms:created>
  <dcterms:modified xsi:type="dcterms:W3CDTF">2026-06-02T00:36:45Z</dcterms:modified>
</cp:coreProperties>
</file>